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43"/>
  </p:notesMasterIdLst>
  <p:handoutMasterIdLst>
    <p:handoutMasterId r:id="rId44"/>
  </p:handoutMasterIdLst>
  <p:sldIdLst>
    <p:sldId id="261" r:id="rId3"/>
    <p:sldId id="290" r:id="rId4"/>
    <p:sldId id="302" r:id="rId5"/>
    <p:sldId id="262" r:id="rId6"/>
    <p:sldId id="303" r:id="rId7"/>
    <p:sldId id="293" r:id="rId8"/>
    <p:sldId id="263" r:id="rId9"/>
    <p:sldId id="265" r:id="rId10"/>
    <p:sldId id="304" r:id="rId11"/>
    <p:sldId id="305" r:id="rId12"/>
    <p:sldId id="312" r:id="rId13"/>
    <p:sldId id="264" r:id="rId14"/>
    <p:sldId id="266" r:id="rId15"/>
    <p:sldId id="306" r:id="rId16"/>
    <p:sldId id="267" r:id="rId17"/>
    <p:sldId id="269" r:id="rId18"/>
    <p:sldId id="307" r:id="rId19"/>
    <p:sldId id="308" r:id="rId20"/>
    <p:sldId id="280" r:id="rId21"/>
    <p:sldId id="281" r:id="rId22"/>
    <p:sldId id="287" r:id="rId23"/>
    <p:sldId id="294" r:id="rId24"/>
    <p:sldId id="309" r:id="rId25"/>
    <p:sldId id="296" r:id="rId26"/>
    <p:sldId id="297" r:id="rId27"/>
    <p:sldId id="283" r:id="rId28"/>
    <p:sldId id="271" r:id="rId29"/>
    <p:sldId id="272" r:id="rId30"/>
    <p:sldId id="273" r:id="rId31"/>
    <p:sldId id="310" r:id="rId32"/>
    <p:sldId id="276" r:id="rId33"/>
    <p:sldId id="277" r:id="rId34"/>
    <p:sldId id="285" r:id="rId35"/>
    <p:sldId id="300" r:id="rId36"/>
    <p:sldId id="311" r:id="rId37"/>
    <p:sldId id="270" r:id="rId38"/>
    <p:sldId id="299" r:id="rId39"/>
    <p:sldId id="301" r:id="rId40"/>
    <p:sldId id="298" r:id="rId41"/>
    <p:sldId id="279" r:id="rId42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>
        <p15:guide id="1" orient="horz" pos="1862">
          <p15:clr>
            <a:srgbClr val="A4A3A4"/>
          </p15:clr>
        </p15:guide>
        <p15:guide id="2" pos="5473">
          <p15:clr>
            <a:srgbClr val="A4A3A4"/>
          </p15:clr>
        </p15:guide>
      </p15:sldGuideLst>
    </p:ext>
    <p:ext uri="{2D200454-40CA-4A62-9FC3-DE9A4176ACB9}">
      <p15:notesGuideLst xmlns:mc="http://schemas.openxmlformats.org/markup-compatibility/2006" xmlns:mv="urn:schemas-microsoft-com:mac:vml" xmlns:p15="http://schemas.microsoft.com/office/powerpoint/2012/main" xmlns="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C60202"/>
    <a:srgbClr val="800000"/>
    <a:srgbClr val="E00202"/>
    <a:srgbClr val="17519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55" autoAdjust="0"/>
    <p:restoredTop sz="86477" autoAdjust="0"/>
  </p:normalViewPr>
  <p:slideViewPr>
    <p:cSldViewPr snapToGrid="0" snapToObjects="1">
      <p:cViewPr varScale="1">
        <p:scale>
          <a:sx n="100" d="100"/>
          <a:sy n="100" d="100"/>
        </p:scale>
        <p:origin x="-936" y="-96"/>
      </p:cViewPr>
      <p:guideLst>
        <p:guide orient="horz" pos="1862"/>
        <p:guide pos="5473"/>
      </p:guideLst>
    </p:cSldViewPr>
  </p:slideViewPr>
  <p:outlineViewPr>
    <p:cViewPr>
      <p:scale>
        <a:sx n="33" d="100"/>
        <a:sy n="33" d="100"/>
      </p:scale>
      <p:origin x="0" y="195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-2920" y="-120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8E5BC04C-1856-344A-9386-673044257597}" type="datetime1">
              <a:rPr lang="en-US" smtClean="0"/>
              <a:t>4/7/15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r>
              <a:rPr lang="en-US" smtClean="0"/>
              <a:t>LAFirstNet 4PP5v6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327BE482-B788-7448-8155-1973FBB905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8334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E8F3300B-A615-0E48-9156-7F0D53D5A1E3}" type="datetime1">
              <a:rPr lang="en-US" smtClean="0"/>
              <a:t>4/7/15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r>
              <a:rPr lang="en-US" smtClean="0"/>
              <a:t>LAFirstNet 4PP5v6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895F811F-1928-254C-BF43-FB576277D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1853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E4105-3EB2-4DA0-8408-898BBBC7F96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0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14161" indent="-21416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70000"/>
                </a:solidFill>
              </a:rPr>
              <a:t>Planning and Implementation funding is provided through the spectrum auctions.</a:t>
            </a:r>
          </a:p>
          <a:p>
            <a:pPr marL="214161" indent="-21416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70000"/>
                </a:solidFill>
              </a:rPr>
              <a:t>Funds are available until Sept. 30, 2022; revert to the Treasury for deficit reduction after.</a:t>
            </a:r>
          </a:p>
          <a:p>
            <a:pPr marL="214161" indent="-21416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70000"/>
                </a:solidFill>
              </a:rPr>
              <a:t>By law, the network is to be self sustaining upon expending $7 Billion.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14161" indent="-21416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70000"/>
                </a:solidFill>
              </a:rPr>
              <a:t>Planning and Implementation funding is provided through the spectrum auctions.</a:t>
            </a:r>
          </a:p>
          <a:p>
            <a:pPr marL="214161" indent="-21416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70000"/>
                </a:solidFill>
              </a:rPr>
              <a:t>Funds are available until Sept. 30, 2022; revert to the Treasury for deficit reduction after.</a:t>
            </a:r>
          </a:p>
          <a:p>
            <a:pPr marL="214161" indent="-21416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70000"/>
                </a:solidFill>
              </a:rPr>
              <a:t>By law, the network is to be self sustaining upon expending $</a:t>
            </a:r>
            <a:r>
              <a:rPr lang="en-US" sz="1200" smtClean="0">
                <a:solidFill>
                  <a:srgbClr val="070000"/>
                </a:solidFill>
              </a:rPr>
              <a:t>7 Billion.</a:t>
            </a:r>
            <a:endParaRPr lang="en-US" sz="120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plan for the NPSBN  . . 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DHS-Office of Emergency Communications (OEC) has worked with </a:t>
            </a:r>
            <a:r>
              <a:rPr lang="en-US" dirty="0" err="1" smtClean="0"/>
              <a:t>FirstNet</a:t>
            </a:r>
            <a:r>
              <a:rPr lang="en-US" dirty="0" smtClean="0"/>
              <a:t> to develop a Mobile Data Survey Tool for State’s to gather some of this information from stakeholders</a:t>
            </a:r>
          </a:p>
          <a:p>
            <a:r>
              <a:rPr lang="en-US" dirty="0" smtClean="0"/>
              <a:t>It is being revised now to reflect the feedback that </a:t>
            </a:r>
            <a:r>
              <a:rPr lang="en-US" dirty="0" err="1" smtClean="0"/>
              <a:t>FirstNet</a:t>
            </a:r>
            <a:r>
              <a:rPr lang="en-US" dirty="0" smtClean="0"/>
              <a:t> requires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be released in next 2-3 weeks for use </a:t>
            </a:r>
          </a:p>
          <a:p>
            <a:r>
              <a:rPr lang="en-US" dirty="0" smtClean="0"/>
              <a:t>It will require information gathering prior to filling out</a:t>
            </a:r>
          </a:p>
          <a:p>
            <a:pPr lvl="1"/>
            <a:r>
              <a:rPr lang="en-US" dirty="0" smtClean="0"/>
              <a:t>A job aide will be made available to help complete the survey</a:t>
            </a:r>
          </a:p>
          <a:p>
            <a:pPr lvl="1"/>
            <a:r>
              <a:rPr lang="en-US" dirty="0" err="1" smtClean="0"/>
              <a:t>LaFirstNet</a:t>
            </a:r>
            <a:r>
              <a:rPr lang="en-US" dirty="0" smtClean="0"/>
              <a:t> will be available for assistance with the survey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200" b="1" dirty="0" smtClean="0"/>
              <a:t>Construction</a:t>
            </a:r>
            <a:r>
              <a:rPr lang="en-US" sz="1200" dirty="0" smtClean="0"/>
              <a:t> of a core network and any RAN </a:t>
            </a:r>
            <a:r>
              <a:rPr lang="en-US" sz="1200" b="1" dirty="0" smtClean="0"/>
              <a:t>build-out.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 smtClean="0"/>
              <a:t>Coverage areas </a:t>
            </a:r>
            <a:r>
              <a:rPr lang="en-US" sz="1200" dirty="0" smtClean="0"/>
              <a:t>of the network, whether at the regional, state, tribal, or local levels.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Adequacy of </a:t>
            </a:r>
            <a:r>
              <a:rPr lang="en-US" sz="1200" b="1" dirty="0" smtClean="0"/>
              <a:t>hardening, security, reliability, and resiliency </a:t>
            </a:r>
            <a:r>
              <a:rPr lang="en-US" sz="1200" dirty="0" smtClean="0"/>
              <a:t>requirements.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 smtClean="0"/>
              <a:t>Assignment of priority </a:t>
            </a:r>
            <a:r>
              <a:rPr lang="en-US" sz="1200" dirty="0" smtClean="0"/>
              <a:t>to local users.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 smtClean="0"/>
              <a:t>Selection of entities seeking access </a:t>
            </a:r>
            <a:r>
              <a:rPr lang="en-US" sz="1200" dirty="0" smtClean="0"/>
              <a:t>to or use of the nationwide interoperable public safety broadband network and </a:t>
            </a:r>
            <a:r>
              <a:rPr lang="en-US" sz="1200" b="1" dirty="0" smtClean="0"/>
              <a:t>training</a:t>
            </a:r>
            <a:r>
              <a:rPr lang="en-US" sz="1200" dirty="0" smtClean="0"/>
              <a:t> needs of local users.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Members of statewide associations and members organizations, including</a:t>
            </a:r>
            <a:r>
              <a:rPr lang="en-US" baseline="0" dirty="0" smtClean="0"/>
              <a:t> . . 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final report issued by the 9/11 Commission shed light on problems first responders had </a:t>
            </a:r>
            <a:r>
              <a:rPr lang="en-US" b="1" dirty="0" smtClean="0"/>
              <a:t>communicating</a:t>
            </a:r>
            <a:r>
              <a:rPr lang="en-US" dirty="0" smtClean="0"/>
              <a:t> after the events of 9/11. . 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Based on their recommendations, first responders and others lobbied Congress to pass legislation establishing a dedicated, reliable network for advanced data communications nationwide.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After years of hard work, the Middle Class Tax Relief and Job Creation Act of 2012 created the First Responder Network Authority (</a:t>
            </a:r>
            <a:r>
              <a:rPr lang="en-US" dirty="0" err="1" smtClean="0"/>
              <a:t>FirstNet</a:t>
            </a:r>
            <a:r>
              <a:rPr lang="en-US" dirty="0" smtClean="0"/>
              <a:t>) as an independent authority within the National Telecommunications and Information Administration (NTIA).</a:t>
            </a:r>
            <a:r>
              <a:rPr lang="en-US" baseline="0" dirty="0" smtClean="0"/>
              <a:t> . 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.</a:t>
            </a:r>
            <a:r>
              <a:rPr lang="en-US" baseline="0" dirty="0" smtClean="0"/>
              <a:t> . . </a:t>
            </a:r>
            <a:r>
              <a:rPr lang="en-US" dirty="0" smtClean="0"/>
              <a:t>to provide </a:t>
            </a:r>
            <a:r>
              <a:rPr lang="en-US" b="1" dirty="0" smtClean="0"/>
              <a:t>emergency responders </a:t>
            </a:r>
            <a:r>
              <a:rPr lang="en-US" dirty="0" smtClean="0"/>
              <a:t>with the </a:t>
            </a:r>
            <a:r>
              <a:rPr lang="en-US" dirty="0" smtClean="0">
                <a:solidFill>
                  <a:srgbClr val="800000"/>
                </a:solidFill>
              </a:rPr>
              <a:t>first</a:t>
            </a:r>
            <a:r>
              <a:rPr lang="en-US" dirty="0" smtClean="0"/>
              <a:t> nationwide, high-speed, </a:t>
            </a:r>
            <a:r>
              <a:rPr lang="en-US" b="1" dirty="0" smtClean="0"/>
              <a:t>broadband network </a:t>
            </a:r>
            <a:r>
              <a:rPr lang="en-US" sz="1200" b="1" dirty="0" smtClean="0">
                <a:solidFill>
                  <a:srgbClr val="800000"/>
                </a:solidFill>
              </a:rPr>
              <a:t>dedicated to public safety.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During emergencies, public safety personnel need </a:t>
            </a:r>
            <a:r>
              <a:rPr lang="en-US" b="1" dirty="0" smtClean="0"/>
              <a:t>access</a:t>
            </a:r>
            <a:r>
              <a:rPr lang="en-US" dirty="0" smtClean="0"/>
              <a:t> to a robust network and they need </a:t>
            </a:r>
            <a:r>
              <a:rPr lang="en-US" b="1" dirty="0" smtClean="0"/>
              <a:t>priority</a:t>
            </a:r>
            <a:r>
              <a:rPr lang="en-US" dirty="0" smtClean="0"/>
              <a:t> over civilian users. This type of exclusive </a:t>
            </a:r>
            <a:r>
              <a:rPr lang="en-US" b="1" dirty="0" smtClean="0"/>
              <a:t>access</a:t>
            </a:r>
            <a:r>
              <a:rPr lang="en-US" dirty="0" smtClean="0"/>
              <a:t> and </a:t>
            </a:r>
            <a:r>
              <a:rPr lang="en-US" b="1" dirty="0" smtClean="0"/>
              <a:t>preemption</a:t>
            </a:r>
            <a:r>
              <a:rPr lang="en-US" dirty="0" smtClean="0"/>
              <a:t> are not available on commercial networks.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Mission Critical Standards</a:t>
            </a:r>
            <a:r>
              <a:rPr lang="en-US" dirty="0" smtClean="0"/>
              <a:t>: Designed to be </a:t>
            </a:r>
            <a:r>
              <a:rPr lang="en-US" sz="1200" b="1" dirty="0" smtClean="0">
                <a:solidFill>
                  <a:srgbClr val="800000"/>
                </a:solidFill>
              </a:rPr>
              <a:t>reliable, functional, safe and secure, and provide optimal levels of operational capability</a:t>
            </a:r>
            <a:r>
              <a:rPr lang="en-US" dirty="0" smtClean="0"/>
              <a:t> at all times.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Mission Critical Standards</a:t>
            </a:r>
            <a:r>
              <a:rPr lang="en-US" dirty="0" smtClean="0"/>
              <a:t>: Designed to be </a:t>
            </a:r>
            <a:r>
              <a:rPr lang="en-US" sz="1200" b="1" dirty="0" smtClean="0">
                <a:solidFill>
                  <a:srgbClr val="800000"/>
                </a:solidFill>
              </a:rPr>
              <a:t>reliable, functional, safe and secure, and provide optimal levels of operational capability</a:t>
            </a:r>
            <a:r>
              <a:rPr lang="en-US" dirty="0" smtClean="0"/>
              <a:t> at all times.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States were granted a portion of </a:t>
            </a:r>
            <a:r>
              <a:rPr lang="en-US" b="1" dirty="0" smtClean="0">
                <a:solidFill>
                  <a:srgbClr val="800000"/>
                </a:solidFill>
              </a:rPr>
              <a:t>$135 million </a:t>
            </a:r>
            <a:r>
              <a:rPr lang="en-US" dirty="0" smtClean="0"/>
              <a:t>through the NTIA program called the </a:t>
            </a:r>
            <a:r>
              <a:rPr lang="en-US" b="1" dirty="0" smtClean="0"/>
              <a:t>State and Local Implementation Grant program (SLIGP). </a:t>
            </a:r>
            <a:r>
              <a:rPr lang="en-US" dirty="0" smtClean="0"/>
              <a:t>to</a:t>
            </a:r>
            <a:r>
              <a:rPr lang="en-US" b="1" dirty="0" smtClean="0"/>
              <a:t> </a:t>
            </a:r>
            <a:r>
              <a:rPr lang="en-US" dirty="0" smtClean="0"/>
              <a:t>fund State planning, outreach and data collection efforts in support of </a:t>
            </a:r>
            <a:r>
              <a:rPr lang="en-US" dirty="0" err="1" smtClean="0"/>
              <a:t>FirstNet</a:t>
            </a:r>
            <a:r>
              <a:rPr lang="en-US" dirty="0" smtClean="0"/>
              <a:t> activities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LAFirstNet 4PP5v6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6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12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47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7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49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22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80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163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6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14601"/>
            <a:ext cx="4038600" cy="35051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1"/>
            <a:ext cx="4038600" cy="35051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2000"/>
            <a:ext cx="8229600" cy="903004"/>
          </a:xfrm>
        </p:spPr>
        <p:txBody>
          <a:bodyPr>
            <a:noAutofit/>
          </a:bodyPr>
          <a:lstStyle>
            <a:lvl1pPr algn="ctr">
              <a:defRPr sz="9000" b="1">
                <a:solidFill>
                  <a:srgbClr val="8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60500" y="1307745"/>
            <a:ext cx="6119812" cy="38992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0500" y="5367338"/>
            <a:ext cx="6119812" cy="639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297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7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4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87796"/>
            <a:ext cx="8229600" cy="903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692400"/>
            <a:ext cx="8229600" cy="3286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0700" y="190500"/>
            <a:ext cx="1955800" cy="7035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1FCC955-EDC8-C641-B7EE-09FB459102F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5555220" y="1155700"/>
            <a:ext cx="249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27000" y="6174601"/>
            <a:ext cx="59055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chemeClr val="accent1">
                    <a:lumMod val="75000"/>
                  </a:schemeClr>
                </a:solidFill>
              </a:rPr>
              <a:t>@</a:t>
            </a:r>
            <a:r>
              <a:rPr lang="en-US" sz="1300" b="1" dirty="0" err="1" smtClean="0">
                <a:solidFill>
                  <a:schemeClr val="accent1">
                    <a:lumMod val="75000"/>
                  </a:schemeClr>
                </a:solidFill>
              </a:rPr>
              <a:t>LAFirstNet</a:t>
            </a:r>
            <a:r>
              <a:rPr lang="en-US" sz="1300" b="1" baseline="0" dirty="0" smtClean="0">
                <a:solidFill>
                  <a:schemeClr val="accent1">
                    <a:lumMod val="75000"/>
                  </a:schemeClr>
                </a:solidFill>
              </a:rPr>
              <a:t>    •    </a:t>
            </a:r>
            <a:r>
              <a:rPr lang="en-US" sz="1300" b="1" baseline="0" dirty="0" err="1" smtClean="0">
                <a:solidFill>
                  <a:schemeClr val="accent1">
                    <a:lumMod val="75000"/>
                  </a:schemeClr>
                </a:solidFill>
              </a:rPr>
              <a:t>www.FirstNet.louisiana.gov</a:t>
            </a:r>
            <a:r>
              <a:rPr lang="en-US" sz="1300" b="1" baseline="0" dirty="0" smtClean="0">
                <a:solidFill>
                  <a:schemeClr val="accent1">
                    <a:lumMod val="75000"/>
                  </a:schemeClr>
                </a:solidFill>
              </a:rPr>
              <a:t>    •    </a:t>
            </a:r>
            <a:r>
              <a:rPr lang="en-US" sz="1300" b="1" baseline="0" dirty="0" err="1" smtClean="0">
                <a:solidFill>
                  <a:schemeClr val="accent1">
                    <a:lumMod val="75000"/>
                  </a:schemeClr>
                </a:solidFill>
              </a:rPr>
              <a:t>FirstNet@la.gov</a:t>
            </a:r>
            <a:endParaRPr lang="en-US" sz="1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 descr="LA_logo11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1" y="5390821"/>
            <a:ext cx="1155700" cy="11115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</p:titleStyle>
    <p:bodyStyle>
      <a:lvl1pPr marL="568325" indent="-342900" algn="l" defTabSz="569913" rtl="0" eaLnBrk="1" latinLnBrk="0" hangingPunct="1">
        <a:spcBef>
          <a:spcPts val="1200"/>
        </a:spcBef>
        <a:buClr>
          <a:srgbClr val="595959"/>
        </a:buClr>
        <a:buFont typeface="Arial"/>
        <a:buChar char="•"/>
        <a:defRPr sz="3200" kern="1200">
          <a:solidFill>
            <a:srgbClr val="595959"/>
          </a:solidFill>
          <a:latin typeface="+mn-lt"/>
          <a:ea typeface="+mn-ea"/>
          <a:cs typeface="+mn-cs"/>
        </a:defRPr>
      </a:lvl1pPr>
      <a:lvl2pPr marL="1023938" indent="-285750" algn="l" defTabSz="457200" rtl="0" eaLnBrk="1" latinLnBrk="0" hangingPunct="1">
        <a:spcBef>
          <a:spcPts val="600"/>
        </a:spcBef>
        <a:buClr>
          <a:srgbClr val="595959"/>
        </a:buClr>
        <a:buFont typeface="Arial"/>
        <a:buChar char="–"/>
        <a:defRPr sz="2800" kern="1200">
          <a:solidFill>
            <a:srgbClr val="595959"/>
          </a:solidFill>
          <a:latin typeface="+mn-lt"/>
          <a:ea typeface="+mn-ea"/>
          <a:cs typeface="+mn-cs"/>
        </a:defRPr>
      </a:lvl2pPr>
      <a:lvl3pPr marL="1368425" indent="-228600" algn="l" defTabSz="457200" rtl="0" eaLnBrk="1" latinLnBrk="0" hangingPunct="1">
        <a:spcBef>
          <a:spcPts val="600"/>
        </a:spcBef>
        <a:buClr>
          <a:srgbClr val="595959"/>
        </a:buClr>
        <a:buFont typeface="Courier New"/>
        <a:buChar char="o"/>
        <a:defRPr sz="2600" kern="1200">
          <a:solidFill>
            <a:srgbClr val="595959"/>
          </a:solidFill>
          <a:latin typeface="+mn-lt"/>
          <a:ea typeface="+mn-ea"/>
          <a:cs typeface="+mn-cs"/>
        </a:defRPr>
      </a:lvl3pPr>
      <a:lvl4pPr marL="1825625" indent="-228600" algn="l" defTabSz="457200" rtl="0" eaLnBrk="1" latinLnBrk="0" hangingPunct="1">
        <a:spcBef>
          <a:spcPts val="600"/>
        </a:spcBef>
        <a:buClr>
          <a:srgbClr val="595959"/>
        </a:buClr>
        <a:buFont typeface="Arial"/>
        <a:buChar char="–"/>
        <a:defRPr sz="2400" kern="1200">
          <a:solidFill>
            <a:srgbClr val="595959"/>
          </a:solidFill>
          <a:latin typeface="+mn-lt"/>
          <a:ea typeface="+mn-ea"/>
          <a:cs typeface="+mn-cs"/>
        </a:defRPr>
      </a:lvl4pPr>
      <a:lvl5pPr marL="2281238" indent="-228600" algn="l" defTabSz="457200" rtl="0" eaLnBrk="1" latinLnBrk="0" hangingPunct="1">
        <a:spcBef>
          <a:spcPts val="600"/>
        </a:spcBef>
        <a:buClr>
          <a:srgbClr val="595959"/>
        </a:buClr>
        <a:buFont typeface="Arial"/>
        <a:buChar char="»"/>
        <a:defRPr sz="2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AE50B-3800-614D-8013-92BD21599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1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irstNet@la.go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213" y="3099220"/>
            <a:ext cx="843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800000"/>
                </a:solidFill>
              </a:rPr>
              <a:t>Louisiana</a:t>
            </a:r>
            <a:r>
              <a:rPr lang="en-US" sz="5400" b="1" dirty="0" smtClean="0">
                <a:solidFill>
                  <a:srgbClr val="800000"/>
                </a:solidFill>
              </a:rPr>
              <a:t> </a:t>
            </a:r>
            <a:r>
              <a:rPr lang="en-US" sz="5400" b="1" dirty="0" err="1" smtClean="0">
                <a:solidFill>
                  <a:srgbClr val="800000"/>
                </a:solidFill>
              </a:rPr>
              <a:t>FirstNet</a:t>
            </a:r>
            <a:endParaRPr lang="en-US" sz="5400" b="1" dirty="0">
              <a:solidFill>
                <a:srgbClr val="8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NPSBN </a:t>
            </a:r>
            <a:r>
              <a:rPr lang="en-US" sz="2000" dirty="0" smtClean="0"/>
              <a:t>(Continued . . . )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3001" y="2788121"/>
            <a:ext cx="7216072" cy="744238"/>
          </a:xfrm>
        </p:spPr>
        <p:txBody>
          <a:bodyPr numCol="1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i="1" dirty="0" smtClean="0"/>
              <a:t>Mission </a:t>
            </a:r>
            <a:r>
              <a:rPr lang="en-US" i="1" dirty="0"/>
              <a:t>Critical </a:t>
            </a:r>
            <a:r>
              <a:rPr lang="en-US" i="1" dirty="0" smtClean="0"/>
              <a:t>Standards</a:t>
            </a:r>
            <a:r>
              <a:rPr lang="en-US" dirty="0"/>
              <a:t>: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1" y="3383370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143001" y="3383371"/>
            <a:ext cx="7216072" cy="184240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568325" indent="-342900" algn="l" defTabSz="569913" rtl="0" eaLnBrk="1" latinLnBrk="0" hangingPunct="1">
              <a:spcBef>
                <a:spcPts val="600"/>
              </a:spcBef>
              <a:buFont typeface="Arial"/>
              <a:buChar char="•"/>
              <a:defRPr sz="32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1023938" indent="-28575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368425" indent="-228600" algn="l" defTabSz="457200" rtl="0" eaLnBrk="1" latinLnBrk="0" hangingPunct="1">
              <a:spcBef>
                <a:spcPts val="600"/>
              </a:spcBef>
              <a:buFont typeface="Courier New"/>
              <a:buChar char="o"/>
              <a:defRPr sz="2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825625" indent="-22860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281238" indent="-228600" algn="l" defTabSz="457200" rtl="0" eaLnBrk="1" latinLnBrk="0" hangingPunct="1">
              <a:spcBef>
                <a:spcPts val="600"/>
              </a:spcBef>
              <a:buFont typeface="Arial"/>
              <a:buChar char="»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2813" lvl="1" indent="-457200">
              <a:buFont typeface="Lucida Grande"/>
              <a:buChar char="−"/>
            </a:pPr>
            <a:r>
              <a:rPr lang="en-US" b="1" dirty="0" smtClean="0">
                <a:solidFill>
                  <a:srgbClr val="800000"/>
                </a:solidFill>
              </a:rPr>
              <a:t>Reliable</a:t>
            </a:r>
          </a:p>
          <a:p>
            <a:pPr marL="912813" lvl="1" indent="-457200">
              <a:buFont typeface="Lucida Grande"/>
              <a:buChar char="−"/>
            </a:pPr>
            <a:r>
              <a:rPr lang="en-US" b="1" dirty="0">
                <a:solidFill>
                  <a:srgbClr val="800000"/>
                </a:solidFill>
              </a:rPr>
              <a:t>Functional</a:t>
            </a:r>
            <a:endParaRPr lang="en-US" b="1" dirty="0" smtClean="0">
              <a:solidFill>
                <a:srgbClr val="800000"/>
              </a:solidFill>
            </a:endParaRPr>
          </a:p>
          <a:p>
            <a:pPr marL="912813" lvl="1" indent="-457200">
              <a:buFont typeface="Lucida Grande"/>
              <a:buChar char="−"/>
            </a:pPr>
            <a:endParaRPr lang="en-US" b="1" dirty="0" smtClean="0">
              <a:solidFill>
                <a:srgbClr val="800000"/>
              </a:solidFill>
            </a:endParaRPr>
          </a:p>
          <a:p>
            <a:pPr marL="912813" lvl="1" indent="-457200">
              <a:buFont typeface="Lucida Grande"/>
              <a:buChar char="−"/>
            </a:pPr>
            <a:r>
              <a:rPr lang="en-US" b="1" dirty="0" smtClean="0">
                <a:solidFill>
                  <a:srgbClr val="800000"/>
                </a:solidFill>
              </a:rPr>
              <a:t>Safe</a:t>
            </a:r>
          </a:p>
          <a:p>
            <a:pPr marL="912813" lvl="1" indent="-457200">
              <a:buFont typeface="Lucida Grande"/>
              <a:buChar char="−"/>
            </a:pPr>
            <a:r>
              <a:rPr lang="en-US" b="1" dirty="0" smtClean="0">
                <a:solidFill>
                  <a:srgbClr val="800000"/>
                </a:solidFill>
              </a:rPr>
              <a:t>Secure</a:t>
            </a:r>
          </a:p>
          <a:p>
            <a:pPr marL="712788" lvl="1" indent="-257175">
              <a:buFont typeface="Arial"/>
              <a:buNone/>
            </a:pPr>
            <a:endParaRPr lang="en-US" b="1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6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NPSBN </a:t>
            </a:r>
            <a:r>
              <a:rPr lang="en-US" sz="2000" dirty="0" smtClean="0"/>
              <a:t>(Continued . . . )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3154" y="2385392"/>
            <a:ext cx="7905919" cy="3593048"/>
          </a:xfrm>
        </p:spPr>
        <p:txBody>
          <a:bodyPr>
            <a:normAutofit/>
          </a:bodyPr>
          <a:lstStyle/>
          <a:p>
            <a:pPr marL="712788" lvl="1" indent="-257175">
              <a:buNone/>
            </a:pPr>
            <a:endParaRPr lang="en-US" sz="3200" b="1" dirty="0" smtClean="0">
              <a:solidFill>
                <a:srgbClr val="800000"/>
              </a:solidFill>
            </a:endParaRPr>
          </a:p>
          <a:p>
            <a:pPr marL="712788" lvl="1" indent="-257175" algn="ctr">
              <a:buNone/>
            </a:pP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Providing </a:t>
            </a:r>
            <a:r>
              <a:rPr lang="en-US" sz="3200" b="1" dirty="0">
                <a:solidFill>
                  <a:srgbClr val="800000"/>
                </a:solidFill>
              </a:rPr>
              <a:t>optimal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levels of operational capability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200" dirty="0"/>
              <a:t>at </a:t>
            </a:r>
            <a:r>
              <a:rPr lang="en-US" sz="3200" b="1" dirty="0">
                <a:solidFill>
                  <a:srgbClr val="800000"/>
                </a:solidFill>
              </a:rPr>
              <a:t>all </a:t>
            </a:r>
            <a:r>
              <a:rPr lang="en-US" sz="3200" b="1" dirty="0" smtClean="0">
                <a:solidFill>
                  <a:srgbClr val="800000"/>
                </a:solidFill>
              </a:rPr>
              <a:t>times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1" y="3383370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398" y="3932431"/>
            <a:ext cx="1830501" cy="20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6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Funding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14313" indent="-214313"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800000"/>
                </a:solidFill>
              </a:rPr>
              <a:t>$</a:t>
            </a:r>
            <a:r>
              <a:rPr lang="en-US" b="1" dirty="0">
                <a:solidFill>
                  <a:srgbClr val="800000"/>
                </a:solidFill>
              </a:rPr>
              <a:t>135 million </a:t>
            </a:r>
            <a:r>
              <a:rPr lang="en-US" dirty="0" smtClean="0"/>
              <a:t>through </a:t>
            </a:r>
            <a:r>
              <a:rPr lang="en-US" b="1" dirty="0" smtClean="0"/>
              <a:t>State + </a:t>
            </a:r>
            <a:r>
              <a:rPr lang="en-US" b="1" dirty="0"/>
              <a:t>Local Implementation Grant</a:t>
            </a:r>
            <a:r>
              <a:rPr lang="en-US" b="1" dirty="0" smtClean="0"/>
              <a:t> Program </a:t>
            </a:r>
            <a:r>
              <a:rPr lang="en-US" sz="2000" b="1" dirty="0"/>
              <a:t>(</a:t>
            </a:r>
            <a:r>
              <a:rPr lang="en-US" sz="2000" b="1" dirty="0" smtClean="0"/>
              <a:t>SLIGP)</a:t>
            </a:r>
            <a:r>
              <a:rPr lang="en-US" b="1" dirty="0" smtClean="0"/>
              <a:t>.</a:t>
            </a:r>
          </a:p>
          <a:p>
            <a:pPr marL="669926" lvl="1" indent="-214313">
              <a:buNone/>
            </a:pPr>
            <a:r>
              <a:rPr lang="en-US" b="1" dirty="0" smtClean="0"/>
              <a:t>– </a:t>
            </a:r>
            <a:r>
              <a:rPr lang="en-US" dirty="0" smtClean="0"/>
              <a:t>State planning</a:t>
            </a:r>
          </a:p>
          <a:p>
            <a:pPr marL="669926" lvl="1" indent="-214313">
              <a:buNone/>
            </a:pPr>
            <a:r>
              <a:rPr lang="en-US" dirty="0" smtClean="0"/>
              <a:t>– Outreach</a:t>
            </a:r>
          </a:p>
          <a:p>
            <a:pPr marL="669926" lvl="1" indent="-214313">
              <a:buNone/>
            </a:pPr>
            <a:r>
              <a:rPr lang="en-US" dirty="0" smtClean="0"/>
              <a:t>– Data collection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6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Funding </a:t>
            </a:r>
            <a:r>
              <a:rPr lang="en-US" sz="2000" dirty="0" smtClean="0"/>
              <a:t>(Continued . . . </a:t>
            </a:r>
            <a:r>
              <a:rPr lang="en-US" sz="2000" dirty="0"/>
              <a:t>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590799"/>
            <a:ext cx="8047530" cy="872591"/>
          </a:xfrm>
        </p:spPr>
        <p:txBody>
          <a:bodyPr>
            <a:noAutofit/>
          </a:bodyPr>
          <a:lstStyle/>
          <a:p>
            <a:pPr marL="214161" indent="-214161">
              <a:buFont typeface="Arial" pitchFamily="34" charset="0"/>
              <a:buChar char="•"/>
            </a:pPr>
            <a:r>
              <a:rPr lang="en-US" dirty="0"/>
              <a:t>Planning and</a:t>
            </a:r>
            <a:r>
              <a:rPr lang="en-US" dirty="0" smtClean="0"/>
              <a:t> implementation </a:t>
            </a:r>
            <a:r>
              <a:rPr lang="en-US" dirty="0"/>
              <a:t>funding is provided through the </a:t>
            </a:r>
            <a:r>
              <a:rPr lang="en-US" b="1" dirty="0"/>
              <a:t>spectrum </a:t>
            </a:r>
            <a:r>
              <a:rPr lang="en-US" b="1" dirty="0" smtClean="0"/>
              <a:t>auctions.</a:t>
            </a:r>
          </a:p>
          <a:p>
            <a:pPr marL="214161" indent="-214161">
              <a:buFont typeface="Arial" pitchFamily="34" charset="0"/>
              <a:buChar char="•"/>
            </a:pPr>
            <a:r>
              <a:rPr lang="en-US" dirty="0"/>
              <a:t>Funds are available until</a:t>
            </a:r>
            <a:r>
              <a:rPr lang="en-US" dirty="0">
                <a:solidFill>
                  <a:srgbClr val="070000"/>
                </a:solidFill>
              </a:rPr>
              <a:t> </a:t>
            </a:r>
            <a:r>
              <a:rPr lang="en-US" b="1" dirty="0">
                <a:solidFill>
                  <a:srgbClr val="800000"/>
                </a:solidFill>
              </a:rPr>
              <a:t>Sept. 30, </a:t>
            </a:r>
            <a:r>
              <a:rPr lang="en-US" b="1" dirty="0" smtClean="0">
                <a:solidFill>
                  <a:srgbClr val="800000"/>
                </a:solidFill>
              </a:rPr>
              <a:t>2022</a:t>
            </a:r>
            <a:r>
              <a:rPr lang="en-US" dirty="0" smtClean="0">
                <a:solidFill>
                  <a:srgbClr val="070000"/>
                </a:solidFill>
              </a:rPr>
              <a:t>.</a:t>
            </a:r>
          </a:p>
          <a:p>
            <a:pPr marL="214161" indent="-214161">
              <a:buFont typeface="Arial" pitchFamily="34" charset="0"/>
              <a:buChar char="•"/>
            </a:pPr>
            <a:r>
              <a:rPr lang="en-US" dirty="0" smtClean="0"/>
              <a:t>Network </a:t>
            </a:r>
            <a:r>
              <a:rPr lang="en-US" dirty="0"/>
              <a:t>is to be </a:t>
            </a:r>
            <a:r>
              <a:rPr lang="en-US" b="1" dirty="0"/>
              <a:t>self sustaining </a:t>
            </a:r>
            <a:r>
              <a:rPr lang="en-US" dirty="0"/>
              <a:t>upon expending </a:t>
            </a:r>
            <a:r>
              <a:rPr lang="en-US" b="1" dirty="0">
                <a:solidFill>
                  <a:srgbClr val="800000"/>
                </a:solidFill>
              </a:rPr>
              <a:t>$7</a:t>
            </a:r>
            <a:r>
              <a:rPr lang="en-US" b="1" dirty="0" smtClean="0">
                <a:solidFill>
                  <a:srgbClr val="800000"/>
                </a:solidFill>
              </a:rPr>
              <a:t> billion.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5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Funding </a:t>
            </a:r>
            <a:r>
              <a:rPr lang="en-US" sz="2000" dirty="0" smtClean="0"/>
              <a:t>(Continued . . . )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112686"/>
              </p:ext>
            </p:extLst>
          </p:nvPr>
        </p:nvGraphicFramePr>
        <p:xfrm>
          <a:off x="1" y="2539909"/>
          <a:ext cx="9184656" cy="4189252"/>
        </p:xfrm>
        <a:graphic>
          <a:graphicData uri="http://schemas.openxmlformats.org/drawingml/2006/table">
            <a:tbl>
              <a:tblPr firstRow="1" bandRow="1"/>
              <a:tblGrid>
                <a:gridCol w="1858614"/>
                <a:gridCol w="1152112"/>
                <a:gridCol w="6173930"/>
              </a:tblGrid>
              <a:tr h="485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Phase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DADA">
                        <a:lumMod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Funds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68580" marR="68580" marT="34290" marB="3429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DADA">
                        <a:lumMod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Purpose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68580" marR="68580" marT="34290" marB="3429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DADA">
                        <a:lumMod val="10000"/>
                      </a:srgbClr>
                    </a:solidFill>
                  </a:tcPr>
                </a:tc>
              </a:tr>
              <a:tr h="5475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 smtClean="0">
                          <a:solidFill>
                            <a:srgbClr val="070000"/>
                          </a:solidFill>
                        </a:rPr>
                        <a:t>Planning</a:t>
                      </a:r>
                      <a:endParaRPr lang="en-US" sz="1800" b="1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3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400" b="1" dirty="0" smtClean="0">
                          <a:solidFill>
                            <a:srgbClr val="070000"/>
                          </a:solidFill>
                        </a:rPr>
                        <a:t>$135M</a:t>
                      </a:r>
                      <a:endParaRPr lang="en-US" sz="2400" b="1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3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37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70000"/>
                          </a:solidFill>
                        </a:rPr>
                        <a:t>Grants to assist States/Territories with planning + implementation.  </a:t>
                      </a:r>
                      <a:r>
                        <a:rPr lang="en-US" sz="1600" b="1" dirty="0" smtClean="0">
                          <a:solidFill>
                            <a:srgbClr val="070000"/>
                          </a:solidFill>
                        </a:rPr>
                        <a:t>Requires</a:t>
                      </a:r>
                      <a:r>
                        <a:rPr lang="en-US" sz="1600" b="1" baseline="0" dirty="0" smtClean="0">
                          <a:solidFill>
                            <a:srgbClr val="070000"/>
                          </a:solidFill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rgbClr val="800000"/>
                          </a:solidFill>
                        </a:rPr>
                        <a:t>20% match</a:t>
                      </a:r>
                      <a:r>
                        <a:rPr lang="en-US" sz="1600" b="1" baseline="0" dirty="0" smtClean="0">
                          <a:solidFill>
                            <a:srgbClr val="070000"/>
                          </a:solidFill>
                        </a:rPr>
                        <a:t>.</a:t>
                      </a:r>
                      <a:endParaRPr lang="en-US" sz="1600" b="1" dirty="0" smtClean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3">
                        <a:lumMod val="10000"/>
                        <a:lumOff val="90000"/>
                      </a:srgbClr>
                    </a:solidFill>
                  </a:tcPr>
                </a:tc>
              </a:tr>
              <a:tr h="632541">
                <a:tc vMerge="1">
                  <a:txBody>
                    <a:bodyPr/>
                    <a:lstStyle/>
                    <a:p>
                      <a:endParaRPr lang="en-US" sz="1500" b="1" dirty="0">
                        <a:solidFill>
                          <a:srgbClr val="07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400" b="1" dirty="0" smtClean="0">
                          <a:solidFill>
                            <a:srgbClr val="070000"/>
                          </a:solidFill>
                        </a:rPr>
                        <a:t>$7B</a:t>
                      </a:r>
                      <a:endParaRPr lang="en-US" sz="2400" b="1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0063">
                            <a:lumMod val="10000"/>
                            <a:lumOff val="90000"/>
                          </a:srgbClr>
                        </a:gs>
                        <a:gs pos="100000">
                          <a:srgbClr val="FF0000">
                            <a:lumMod val="20000"/>
                            <a:lumOff val="8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$2 billion </a:t>
                      </a:r>
                      <a:r>
                        <a:rPr lang="en-US" sz="1600" dirty="0" smtClean="0">
                          <a:solidFill>
                            <a:srgbClr val="070000"/>
                          </a:solidFill>
                        </a:rPr>
                        <a:t>provided up front</a:t>
                      </a:r>
                      <a:r>
                        <a:rPr lang="en-US" sz="1600" baseline="0" dirty="0" smtClean="0">
                          <a:solidFill>
                            <a:srgbClr val="070000"/>
                          </a:solidFill>
                        </a:rPr>
                        <a:t> to start planning, designing + early implementation.</a:t>
                      </a:r>
                      <a:endParaRPr lang="en-US" sz="1600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3">
                        <a:lumMod val="10000"/>
                        <a:lumOff val="90000"/>
                      </a:srgbClr>
                    </a:solidFill>
                  </a:tcPr>
                </a:tc>
              </a:tr>
              <a:tr h="587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 smtClean="0">
                          <a:solidFill>
                            <a:srgbClr val="070000"/>
                          </a:solidFill>
                        </a:rPr>
                        <a:t>Implementation</a:t>
                      </a:r>
                      <a:endParaRPr lang="en-US" sz="1800" b="1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500" dirty="0">
                        <a:solidFill>
                          <a:srgbClr val="07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rgbClr val="06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375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70000"/>
                          </a:solidFill>
                        </a:rPr>
                        <a:t>Remaining </a:t>
                      </a:r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$5 billion</a:t>
                      </a:r>
                      <a:r>
                        <a:rPr lang="en-US" sz="1600" b="1" baseline="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rgbClr val="070000"/>
                          </a:solidFill>
                        </a:rPr>
                        <a:t>to be provided from spectrum auctions; used to complete network build out.</a:t>
                      </a:r>
                      <a:endParaRPr lang="en-US" sz="1600" dirty="0" smtClean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lumMod val="20000"/>
                        <a:lumOff val="80000"/>
                      </a:srgbClr>
                    </a:solidFill>
                  </a:tcPr>
                </a:tc>
              </a:tr>
              <a:tr h="1433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 smtClean="0">
                          <a:solidFill>
                            <a:srgbClr val="070000"/>
                          </a:solidFill>
                        </a:rPr>
                        <a:t>Sustainment</a:t>
                      </a:r>
                      <a:endParaRPr lang="en-US" sz="1800" b="1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BC1F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70000"/>
                          </a:solidFill>
                        </a:rPr>
                        <a:t>Ongoing</a:t>
                      </a:r>
                      <a:endParaRPr lang="en-US" sz="1800" b="1" dirty="0">
                        <a:solidFill>
                          <a:srgbClr val="07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BC1F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Font typeface="Arial" pitchFamily="34" charset="0"/>
                        <a:buNone/>
                        <a:defRPr/>
                      </a:pPr>
                      <a:r>
                        <a:rPr lang="en-US" sz="1600" b="1" kern="0" dirty="0" smtClean="0">
                          <a:solidFill>
                            <a:srgbClr val="000000"/>
                          </a:solidFill>
                        </a:rPr>
                        <a:t>Network User Fee: 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From </a:t>
                      </a:r>
                      <a:r>
                        <a:rPr lang="en-US" sz="1600" b="1" kern="0" dirty="0" smtClean="0">
                          <a:solidFill>
                            <a:srgbClr val="000000"/>
                          </a:solidFill>
                        </a:rPr>
                        <a:t>each entity 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including public safety or secondary user that uses the Network.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Font typeface="Arial" pitchFamily="34" charset="0"/>
                        <a:buNone/>
                        <a:defRPr/>
                      </a:pPr>
                      <a:r>
                        <a:rPr lang="en-US" sz="1600" b="1" kern="0" dirty="0" smtClean="0">
                          <a:solidFill>
                            <a:srgbClr val="000000"/>
                          </a:solidFill>
                        </a:rPr>
                        <a:t>Lease Fee for Network Capacity: 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Fee for agreement between  </a:t>
                      </a:r>
                      <a:r>
                        <a:rPr lang="en-US" sz="1600" b="0" kern="0" dirty="0" err="1" smtClean="0">
                          <a:solidFill>
                            <a:srgbClr val="000000"/>
                          </a:solidFill>
                        </a:rPr>
                        <a:t>FirstNet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 + secondary user;</a:t>
                      </a:r>
                      <a:r>
                        <a:rPr lang="en-US" sz="1600" b="0" kern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permits secondary access.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Font typeface="Arial" pitchFamily="34" charset="0"/>
                        <a:buNone/>
                        <a:defRPr/>
                      </a:pPr>
                      <a:r>
                        <a:rPr lang="en-US" sz="1600" b="1" kern="0" dirty="0" smtClean="0">
                          <a:solidFill>
                            <a:srgbClr val="000000"/>
                          </a:solidFill>
                        </a:rPr>
                        <a:t>Lease Fee for Network Equipment/Infrastructure: 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Fee for entity that seeks access or use of antennas, towers, etc. constructed or owned by </a:t>
                      </a:r>
                      <a:r>
                        <a:rPr lang="en-US" sz="1600" b="0" kern="0" dirty="0" err="1" smtClean="0">
                          <a:solidFill>
                            <a:srgbClr val="000000"/>
                          </a:solidFill>
                        </a:rPr>
                        <a:t>FirstNet</a:t>
                      </a:r>
                      <a:r>
                        <a:rPr lang="en-US" sz="1600" b="0" kern="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BC1F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65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-13093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 bwMode="auto">
          <a:xfrm>
            <a:off x="228600" y="2597234"/>
            <a:ext cx="4291545" cy="441642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Consultation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228601" y="3092912"/>
            <a:ext cx="4291544" cy="431136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Management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228600" y="3571546"/>
            <a:ext cx="4291545" cy="411795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Standards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228601" y="4032962"/>
            <a:ext cx="4291550" cy="359803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Certified Equipment List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228600" y="4457350"/>
            <a:ext cx="4291549" cy="449281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RFPs</a:t>
            </a:r>
            <a:endParaRPr lang="en-US" sz="2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600947" y="2605074"/>
            <a:ext cx="4291550" cy="431321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Commercial Infrastructure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4596607" y="3092912"/>
            <a:ext cx="4291544" cy="431136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Contracts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4596606" y="3566335"/>
            <a:ext cx="4291541" cy="418655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Cybersecurity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4596607" y="4032962"/>
            <a:ext cx="4291550" cy="359803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PSAPs</a:t>
            </a:r>
            <a:endParaRPr lang="en-US" sz="2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4585756" y="4430865"/>
            <a:ext cx="4291544" cy="484150"/>
          </a:xfrm>
          <a:prstGeom prst="roundRect">
            <a:avLst/>
          </a:prstGeom>
          <a:gradFill rotWithShape="1">
            <a:gsLst>
              <a:gs pos="0">
                <a:srgbClr val="0058B5">
                  <a:shade val="51000"/>
                  <a:satMod val="130000"/>
                </a:srgbClr>
              </a:gs>
              <a:gs pos="80000">
                <a:srgbClr val="0058B5">
                  <a:shade val="93000"/>
                  <a:satMod val="130000"/>
                </a:srgbClr>
              </a:gs>
              <a:gs pos="100000">
                <a:srgbClr val="0058B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Rural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1146504" y="4998476"/>
            <a:ext cx="6816396" cy="1732523"/>
          </a:xfrm>
          <a:prstGeom prst="roundRect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Prohibition on Consumer </a:t>
            </a:r>
            <a:r>
              <a:rPr lang="en-US" sz="2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Service: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kern="0" dirty="0">
                <a:solidFill>
                  <a:srgbClr val="FFFFFF"/>
                </a:solidFill>
                <a:latin typeface="Arial" pitchFamily="34" charset="0"/>
              </a:rPr>
              <a:t>FirstNet CANNOT offer, </a:t>
            </a:r>
            <a:r>
              <a:rPr lang="en-US" sz="2400" b="1" i="1" kern="0" dirty="0" smtClean="0">
                <a:solidFill>
                  <a:srgbClr val="FFFFFF"/>
                </a:solidFill>
                <a:latin typeface="Arial" pitchFamily="34" charset="0"/>
              </a:rPr>
              <a:t>provide </a:t>
            </a:r>
            <a:r>
              <a:rPr lang="en-US" sz="2400" b="1" i="1" kern="0" dirty="0">
                <a:solidFill>
                  <a:srgbClr val="FFFFFF"/>
                </a:solidFill>
                <a:latin typeface="Arial" pitchFamily="34" charset="0"/>
              </a:rPr>
              <a:t>or market commercial telecommunications or information services directly to consumers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Responsibilities of </a:t>
            </a:r>
            <a:r>
              <a:rPr lang="en-US" dirty="0" err="1"/>
              <a:t>FirstNet</a:t>
            </a:r>
            <a:r>
              <a:rPr lang="en-US" dirty="0"/>
              <a:t> by Law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19166" y="1680336"/>
            <a:ext cx="8601957" cy="4623989"/>
            <a:chOff x="339254" y="452448"/>
            <a:chExt cx="8601957" cy="4623989"/>
          </a:xfrm>
        </p:grpSpPr>
        <p:sp>
          <p:nvSpPr>
            <p:cNvPr id="28" name="Rounded Rectangle 27"/>
            <p:cNvSpPr/>
            <p:nvPr/>
          </p:nvSpPr>
          <p:spPr bwMode="auto">
            <a:xfrm>
              <a:off x="339254" y="452448"/>
              <a:ext cx="8601941" cy="885224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Consultation</a:t>
              </a:r>
            </a:p>
          </p:txBody>
        </p:sp>
        <p:sp>
          <p:nvSpPr>
            <p:cNvPr id="29" name="Rounded Rectangle 28"/>
            <p:cNvSpPr/>
            <p:nvPr/>
          </p:nvSpPr>
          <p:spPr bwMode="auto">
            <a:xfrm>
              <a:off x="339254" y="1436754"/>
              <a:ext cx="8601941" cy="864166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Management</a:t>
              </a:r>
            </a:p>
          </p:txBody>
        </p:sp>
        <p:sp>
          <p:nvSpPr>
            <p:cNvPr id="30" name="Rounded Rectangle 29"/>
            <p:cNvSpPr/>
            <p:nvPr/>
          </p:nvSpPr>
          <p:spPr bwMode="auto">
            <a:xfrm>
              <a:off x="339254" y="2388492"/>
              <a:ext cx="8601943" cy="825399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Standards</a:t>
              </a: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339254" y="3313944"/>
              <a:ext cx="8601957" cy="721188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Certified Equipment List</a:t>
              </a: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339254" y="4175901"/>
              <a:ext cx="8601954" cy="900536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RFPs</a:t>
              </a:r>
              <a:endParaRPr lang="en-US" sz="4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1347" y="1732687"/>
            <a:ext cx="8849351" cy="4785591"/>
            <a:chOff x="195546" y="512140"/>
            <a:chExt cx="8849351" cy="4785591"/>
          </a:xfrm>
        </p:grpSpPr>
        <p:sp>
          <p:nvSpPr>
            <p:cNvPr id="33" name="Rounded Rectangle 32"/>
            <p:cNvSpPr/>
            <p:nvPr/>
          </p:nvSpPr>
          <p:spPr bwMode="auto">
            <a:xfrm>
              <a:off x="210734" y="512140"/>
              <a:ext cx="8834163" cy="887875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Commercial Infrastructure</a:t>
              </a:r>
            </a:p>
          </p:txBody>
        </p:sp>
        <p:sp>
          <p:nvSpPr>
            <p:cNvPr id="34" name="Rounded Rectangle 33"/>
            <p:cNvSpPr/>
            <p:nvPr/>
          </p:nvSpPr>
          <p:spPr bwMode="auto">
            <a:xfrm>
              <a:off x="206402" y="1541266"/>
              <a:ext cx="8834149" cy="887494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Contracts</a:t>
              </a: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206404" y="2518599"/>
              <a:ext cx="8834144" cy="861802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Cybersecurity</a:t>
              </a:r>
            </a:p>
          </p:txBody>
        </p:sp>
        <p:sp>
          <p:nvSpPr>
            <p:cNvPr id="36" name="Rounded Rectangle 35"/>
            <p:cNvSpPr/>
            <p:nvPr/>
          </p:nvSpPr>
          <p:spPr bwMode="auto">
            <a:xfrm>
              <a:off x="206395" y="3450590"/>
              <a:ext cx="8834162" cy="740655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PSAPs</a:t>
              </a:r>
              <a:endParaRPr lang="en-US" sz="4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195546" y="4301107"/>
              <a:ext cx="8834154" cy="996624"/>
            </a:xfrm>
            <a:prstGeom prst="roundRect">
              <a:avLst/>
            </a:prstGeom>
            <a:gradFill rotWithShape="1">
              <a:gsLst>
                <a:gs pos="0">
                  <a:srgbClr val="0058B5">
                    <a:shade val="51000"/>
                    <a:satMod val="130000"/>
                  </a:srgbClr>
                </a:gs>
                <a:gs pos="80000">
                  <a:srgbClr val="0058B5">
                    <a:shade val="93000"/>
                    <a:satMod val="130000"/>
                  </a:srgbClr>
                </a:gs>
                <a:gs pos="100000">
                  <a:srgbClr val="0058B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Rural</a:t>
              </a:r>
            </a:p>
          </p:txBody>
        </p:sp>
      </p:grpSp>
      <p:sp>
        <p:nvSpPr>
          <p:cNvPr id="38" name="Rounded Rectangle 37"/>
          <p:cNvSpPr/>
          <p:nvPr/>
        </p:nvSpPr>
        <p:spPr bwMode="auto">
          <a:xfrm>
            <a:off x="33638" y="2590800"/>
            <a:ext cx="9044897" cy="3217687"/>
          </a:xfrm>
          <a:prstGeom prst="roundRect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Prohibition on Consumer </a:t>
            </a:r>
            <a:r>
              <a:rPr lang="en-US" sz="36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Service: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i="1" kern="0" dirty="0">
                <a:solidFill>
                  <a:srgbClr val="FFFFFF"/>
                </a:solidFill>
                <a:latin typeface="Arial" pitchFamily="34" charset="0"/>
              </a:rPr>
              <a:t>FirstNet CANNOT offer, </a:t>
            </a:r>
            <a:r>
              <a:rPr lang="en-US" sz="3600" b="1" i="1" kern="0" dirty="0" smtClean="0">
                <a:solidFill>
                  <a:srgbClr val="FFFFFF"/>
                </a:solidFill>
                <a:latin typeface="Arial" pitchFamily="34" charset="0"/>
              </a:rPr>
              <a:t>provide </a:t>
            </a:r>
            <a:r>
              <a:rPr lang="en-US" sz="3600" b="1" i="1" kern="0" dirty="0">
                <a:solidFill>
                  <a:srgbClr val="FFFFFF"/>
                </a:solidFill>
                <a:latin typeface="Arial" pitchFamily="34" charset="0"/>
              </a:rPr>
              <a:t>or market commercial telecommunications or information services directly to consumers</a:t>
            </a:r>
          </a:p>
        </p:txBody>
      </p:sp>
    </p:spTree>
    <p:extLst>
      <p:ext uri="{BB962C8B-B14F-4D97-AF65-F5344CB8AC3E}">
        <p14:creationId xmlns:p14="http://schemas.microsoft.com/office/powerpoint/2010/main" val="1677062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Louisiana </a:t>
            </a:r>
            <a:r>
              <a:rPr lang="en-US" dirty="0" err="1" smtClean="0"/>
              <a:t>FirstNet</a:t>
            </a:r>
            <a:r>
              <a:rPr lang="en-US" dirty="0"/>
              <a:t>/</a:t>
            </a:r>
            <a:r>
              <a:rPr lang="en-US" dirty="0" smtClean="0"/>
              <a:t>SLIGP Structure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2692400"/>
            <a:ext cx="8031345" cy="3286039"/>
          </a:xfrm>
        </p:spPr>
        <p:txBody>
          <a:bodyPr>
            <a:normAutofit fontScale="77500" lnSpcReduction="20000"/>
          </a:bodyPr>
          <a:lstStyle/>
          <a:p>
            <a:pPr algn="ctr">
              <a:spcBef>
                <a:spcPts val="600"/>
              </a:spcBef>
            </a:pPr>
            <a:r>
              <a:rPr lang="en-US" b="1" dirty="0"/>
              <a:t>State Point of Contact </a:t>
            </a:r>
            <a:r>
              <a:rPr lang="en-US" sz="2600" dirty="0"/>
              <a:t>(SPOC</a:t>
            </a:r>
            <a:r>
              <a:rPr lang="en-US" sz="2600" dirty="0" smtClean="0"/>
              <a:t>) </a:t>
            </a:r>
          </a:p>
          <a:p>
            <a:pPr algn="ctr">
              <a:spcBef>
                <a:spcPts val="600"/>
              </a:spcBef>
              <a:buNone/>
            </a:pPr>
            <a:r>
              <a:rPr lang="en-US" b="1" dirty="0" smtClean="0">
                <a:solidFill>
                  <a:srgbClr val="800000"/>
                </a:solidFill>
              </a:rPr>
              <a:t>	Col</a:t>
            </a:r>
            <a:r>
              <a:rPr lang="en-US" b="1" dirty="0">
                <a:solidFill>
                  <a:srgbClr val="800000"/>
                </a:solidFill>
              </a:rPr>
              <a:t>. Mike Edmonson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</a:p>
          <a:p>
            <a:pPr algn="ctr">
              <a:spcBef>
                <a:spcPts val="600"/>
              </a:spcBef>
              <a:buNone/>
            </a:pPr>
            <a:r>
              <a:rPr lang="en-US" sz="2200" b="1" i="1" dirty="0" smtClean="0">
                <a:solidFill>
                  <a:srgbClr val="800000"/>
                </a:solidFill>
              </a:rPr>
              <a:t>	</a:t>
            </a:r>
            <a:r>
              <a:rPr lang="en-US" sz="2200" i="1" dirty="0" smtClean="0"/>
              <a:t>(Appointed </a:t>
            </a:r>
            <a:r>
              <a:rPr lang="en-US" sz="2200" i="1" dirty="0"/>
              <a:t>by the </a:t>
            </a:r>
            <a:r>
              <a:rPr lang="en-US" sz="2200" i="1" dirty="0" smtClean="0"/>
              <a:t>Governor)</a:t>
            </a:r>
          </a:p>
          <a:p>
            <a:pPr algn="ctr">
              <a:spcBef>
                <a:spcPts val="600"/>
              </a:spcBef>
              <a:buNone/>
            </a:pPr>
            <a:endParaRPr lang="en-US" sz="2200" i="1" dirty="0" smtClean="0"/>
          </a:p>
          <a:p>
            <a:pPr algn="ctr">
              <a:spcBef>
                <a:spcPts val="600"/>
              </a:spcBef>
            </a:pPr>
            <a:r>
              <a:rPr lang="en-US" b="1" dirty="0"/>
              <a:t>SLIGP </a:t>
            </a:r>
            <a:r>
              <a:rPr lang="en-US" b="1" dirty="0" smtClean="0"/>
              <a:t>Grant Recipient</a:t>
            </a:r>
          </a:p>
          <a:p>
            <a:pPr algn="ctr">
              <a:spcBef>
                <a:spcPts val="600"/>
              </a:spcBef>
              <a:buNone/>
            </a:pPr>
            <a:r>
              <a:rPr lang="en-US" b="1" dirty="0" smtClean="0">
                <a:solidFill>
                  <a:srgbClr val="800000"/>
                </a:solidFill>
              </a:rPr>
              <a:t>	Office </a:t>
            </a:r>
            <a:r>
              <a:rPr lang="en-US" b="1" dirty="0">
                <a:solidFill>
                  <a:srgbClr val="800000"/>
                </a:solidFill>
              </a:rPr>
              <a:t>of State </a:t>
            </a:r>
            <a:r>
              <a:rPr lang="en-US" b="1" dirty="0" smtClean="0">
                <a:solidFill>
                  <a:srgbClr val="800000"/>
                </a:solidFill>
              </a:rPr>
              <a:t>Police</a:t>
            </a:r>
          </a:p>
          <a:p>
            <a:pPr algn="ctr">
              <a:spcBef>
                <a:spcPts val="600"/>
              </a:spcBef>
              <a:buNone/>
            </a:pPr>
            <a:endParaRPr lang="en-US" b="1" dirty="0" smtClean="0">
              <a:solidFill>
                <a:srgbClr val="800000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en-US" b="1" dirty="0" smtClean="0"/>
              <a:t>Grant Administrator</a:t>
            </a:r>
          </a:p>
          <a:p>
            <a:pPr algn="ctr">
              <a:spcBef>
                <a:spcPts val="600"/>
              </a:spcBef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800000"/>
                </a:solidFill>
              </a:rPr>
              <a:t>GOHSEP</a:t>
            </a:r>
          </a:p>
          <a:p>
            <a:pPr marL="574675" indent="0" defTabSz="574675">
              <a:spcBef>
                <a:spcPts val="600"/>
              </a:spcBef>
              <a:buNone/>
            </a:pP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768905" y="2692400"/>
            <a:ext cx="3719639" cy="3286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68325" indent="-342900" algn="l" defTabSz="569913" rtl="0" eaLnBrk="1" latinLnBrk="0" hangingPunct="1">
              <a:spcBef>
                <a:spcPts val="600"/>
              </a:spcBef>
              <a:buFont typeface="Arial"/>
              <a:buChar char="•"/>
              <a:defRPr sz="32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1023938" indent="-28575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368425" indent="-228600" algn="l" defTabSz="457200" rtl="0" eaLnBrk="1" latinLnBrk="0" hangingPunct="1">
              <a:spcBef>
                <a:spcPts val="600"/>
              </a:spcBef>
              <a:buFont typeface="Courier New"/>
              <a:buChar char="o"/>
              <a:defRPr sz="2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825625" indent="-22860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281238" indent="-228600" algn="l" defTabSz="457200" rtl="0" eaLnBrk="1" latinLnBrk="0" hangingPunct="1">
              <a:spcBef>
                <a:spcPts val="600"/>
              </a:spcBef>
              <a:buFont typeface="Arial"/>
              <a:buChar char="»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 smtClean="0"/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04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486997"/>
            <a:ext cx="8229600" cy="1103803"/>
          </a:xfrm>
        </p:spPr>
        <p:txBody>
          <a:bodyPr>
            <a:normAutofit/>
          </a:bodyPr>
          <a:lstStyle/>
          <a:p>
            <a:r>
              <a:rPr lang="en-US" dirty="0"/>
              <a:t>Louisiana </a:t>
            </a:r>
            <a:r>
              <a:rPr lang="en-US" dirty="0" err="1" smtClean="0"/>
              <a:t>FirstNet</a:t>
            </a:r>
            <a:r>
              <a:rPr lang="en-US" dirty="0"/>
              <a:t>/</a:t>
            </a:r>
            <a:r>
              <a:rPr lang="en-US" dirty="0" smtClean="0"/>
              <a:t>SLIGP Structure </a:t>
            </a:r>
            <a:r>
              <a:rPr lang="en-US" sz="2200" dirty="0" smtClean="0"/>
              <a:t>(Continued . . . </a:t>
            </a:r>
            <a:r>
              <a:rPr lang="en-US" sz="2200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555656" y="2590800"/>
            <a:ext cx="8031344" cy="33876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568325" indent="-342900" algn="l" defTabSz="569913" rtl="0" eaLnBrk="1" latinLnBrk="0" hangingPunct="1">
              <a:spcBef>
                <a:spcPts val="600"/>
              </a:spcBef>
              <a:buFont typeface="Arial"/>
              <a:buChar char="•"/>
              <a:defRPr sz="32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1023938" indent="-28575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368425" indent="-228600" algn="l" defTabSz="457200" rtl="0" eaLnBrk="1" latinLnBrk="0" hangingPunct="1">
              <a:spcBef>
                <a:spcPts val="600"/>
              </a:spcBef>
              <a:buFont typeface="Courier New"/>
              <a:buChar char="o"/>
              <a:defRPr sz="2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825625" indent="-22860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281238" indent="-228600" algn="l" defTabSz="457200" rtl="0" eaLnBrk="1" latinLnBrk="0" hangingPunct="1">
              <a:spcBef>
                <a:spcPts val="600"/>
              </a:spcBef>
              <a:buFont typeface="Arial"/>
              <a:buChar char="»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SIEC Broadband Subcommittee</a:t>
            </a:r>
            <a:endParaRPr lang="en-US" sz="3100" dirty="0"/>
          </a:p>
          <a:p>
            <a:pPr lvl="1"/>
            <a:r>
              <a:rPr lang="en-US" b="1" dirty="0" smtClean="0"/>
              <a:t>Chairman</a:t>
            </a:r>
            <a:r>
              <a:rPr lang="en-US" dirty="0" smtClean="0"/>
              <a:t>: 				</a:t>
            </a:r>
            <a:r>
              <a:rPr lang="en-US" b="1" dirty="0" smtClean="0">
                <a:solidFill>
                  <a:srgbClr val="800000"/>
                </a:solidFill>
              </a:rPr>
              <a:t>Adam </a:t>
            </a:r>
            <a:r>
              <a:rPr lang="en-US" b="1" dirty="0">
                <a:solidFill>
                  <a:srgbClr val="800000"/>
                </a:solidFill>
              </a:rPr>
              <a:t>White</a:t>
            </a:r>
            <a:r>
              <a:rPr lang="en-US" dirty="0"/>
              <a:t>, </a:t>
            </a:r>
            <a:r>
              <a:rPr lang="en-US" dirty="0" smtClean="0"/>
              <a:t>DPS/LSP</a:t>
            </a:r>
          </a:p>
          <a:p>
            <a:pPr lvl="1"/>
            <a:r>
              <a:rPr lang="en-US" sz="2200" b="1" dirty="0" smtClean="0">
                <a:solidFill>
                  <a:srgbClr val="800000"/>
                </a:solidFill>
              </a:rPr>
              <a:t>Christina </a:t>
            </a:r>
            <a:r>
              <a:rPr lang="en-US" sz="2200" b="1" dirty="0" err="1" smtClean="0">
                <a:solidFill>
                  <a:srgbClr val="800000"/>
                </a:solidFill>
              </a:rPr>
              <a:t>Dayries</a:t>
            </a:r>
            <a:r>
              <a:rPr lang="en-US" sz="2200" dirty="0" smtClean="0"/>
              <a:t>: 			</a:t>
            </a:r>
            <a:r>
              <a:rPr lang="en-US" sz="2200" b="1" dirty="0" smtClean="0"/>
              <a:t>GOHSEP</a:t>
            </a:r>
          </a:p>
          <a:p>
            <a:pPr lvl="1"/>
            <a:r>
              <a:rPr lang="en-US" sz="2200" b="1" dirty="0" smtClean="0">
                <a:solidFill>
                  <a:srgbClr val="800000"/>
                </a:solidFill>
              </a:rPr>
              <a:t>Neal Underwood</a:t>
            </a:r>
            <a:r>
              <a:rPr lang="en-US" sz="2200" dirty="0" smtClean="0"/>
              <a:t>:			</a:t>
            </a:r>
            <a:r>
              <a:rPr lang="en-US" sz="2200" b="1" dirty="0" smtClean="0"/>
              <a:t>DOA/OTS</a:t>
            </a:r>
          </a:p>
          <a:p>
            <a:pPr lvl="1"/>
            <a:r>
              <a:rPr lang="en-US" sz="2200" b="1" dirty="0" smtClean="0">
                <a:solidFill>
                  <a:srgbClr val="800000"/>
                </a:solidFill>
              </a:rPr>
              <a:t>Ricky Edwards</a:t>
            </a:r>
            <a:r>
              <a:rPr lang="en-US" sz="2200" dirty="0"/>
              <a:t>:</a:t>
            </a:r>
            <a:r>
              <a:rPr lang="en-US" sz="2200" dirty="0" smtClean="0"/>
              <a:t> 				</a:t>
            </a:r>
            <a:r>
              <a:rPr lang="en-US" sz="2200" b="1" dirty="0" smtClean="0"/>
              <a:t>Louisiana </a:t>
            </a:r>
            <a:r>
              <a:rPr lang="en-US" sz="2200" b="1" dirty="0"/>
              <a:t>Sheriffs </a:t>
            </a:r>
            <a:r>
              <a:rPr lang="en-US" sz="2200" b="1" dirty="0" smtClean="0"/>
              <a:t>Association</a:t>
            </a:r>
          </a:p>
          <a:p>
            <a:pPr lvl="1"/>
            <a:r>
              <a:rPr lang="en-US" sz="2200" b="1" dirty="0" smtClean="0">
                <a:solidFill>
                  <a:srgbClr val="800000"/>
                </a:solidFill>
              </a:rPr>
              <a:t>Aaron Miller</a:t>
            </a:r>
            <a:r>
              <a:rPr lang="en-US" sz="2200" dirty="0" smtClean="0"/>
              <a:t>: 				</a:t>
            </a:r>
            <a:r>
              <a:rPr lang="en-US" sz="2200" b="1" dirty="0" smtClean="0"/>
              <a:t>New Orleans</a:t>
            </a:r>
          </a:p>
          <a:p>
            <a:pPr lvl="1"/>
            <a:r>
              <a:rPr lang="en-US" sz="2200" b="1" dirty="0" smtClean="0">
                <a:solidFill>
                  <a:srgbClr val="800000"/>
                </a:solidFill>
              </a:rPr>
              <a:t>William Daniel</a:t>
            </a:r>
            <a:r>
              <a:rPr lang="en-US" sz="2200" dirty="0" smtClean="0"/>
              <a:t>: 				</a:t>
            </a:r>
            <a:r>
              <a:rPr lang="en-US" sz="2200" b="1" dirty="0" smtClean="0"/>
              <a:t>East Baton Rouge City-Parish</a:t>
            </a:r>
          </a:p>
          <a:p>
            <a:pPr lvl="1"/>
            <a:r>
              <a:rPr lang="en-US" sz="2200" b="1" dirty="0" smtClean="0">
                <a:solidFill>
                  <a:srgbClr val="800000"/>
                </a:solidFill>
              </a:rPr>
              <a:t>Robert Benoit: 				</a:t>
            </a:r>
            <a:r>
              <a:rPr lang="en-US" sz="2200" b="1" dirty="0" smtClean="0"/>
              <a:t>Louisiana Fire Chiefs Association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04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Louisiana </a:t>
            </a:r>
            <a:r>
              <a:rPr lang="en-US" dirty="0" err="1" smtClean="0"/>
              <a:t>FirstNet</a:t>
            </a:r>
            <a:r>
              <a:rPr lang="en-US" dirty="0"/>
              <a:t>/</a:t>
            </a:r>
            <a:r>
              <a:rPr lang="en-US" dirty="0" smtClean="0"/>
              <a:t>SLIGP Structure </a:t>
            </a:r>
            <a:r>
              <a:rPr lang="en-US" sz="2200" dirty="0" smtClean="0"/>
              <a:t>(Continued . . . )</a:t>
            </a:r>
            <a:endParaRPr lang="en-US" sz="2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2276964"/>
            <a:ext cx="8031345" cy="3701475"/>
          </a:xfrm>
        </p:spPr>
        <p:txBody>
          <a:bodyPr>
            <a:normAutofit/>
          </a:bodyPr>
          <a:lstStyle/>
          <a:p>
            <a:endParaRPr lang="en-US" b="1" dirty="0" smtClean="0">
              <a:solidFill>
                <a:srgbClr val="800000"/>
              </a:solidFill>
            </a:endParaRPr>
          </a:p>
          <a:p>
            <a:pPr marL="574675" indent="0" defTabSz="574675">
              <a:buNone/>
            </a:pPr>
            <a:r>
              <a:rPr lang="en-US" b="1" dirty="0" smtClean="0"/>
              <a:t>GRANT: 80% Federal 20</a:t>
            </a:r>
            <a:r>
              <a:rPr lang="en-US" b="1" dirty="0"/>
              <a:t>% </a:t>
            </a:r>
            <a:r>
              <a:rPr lang="en-US" b="1" dirty="0" smtClean="0"/>
              <a:t>State match</a:t>
            </a:r>
          </a:p>
          <a:p>
            <a:pPr lvl="1"/>
            <a:r>
              <a:rPr lang="en-US" b="1" dirty="0"/>
              <a:t>Federal share</a:t>
            </a:r>
            <a:r>
              <a:rPr lang="en-US" dirty="0"/>
              <a:t>: </a:t>
            </a:r>
            <a:r>
              <a:rPr lang="en-US" b="1" dirty="0" smtClean="0">
                <a:solidFill>
                  <a:srgbClr val="800000"/>
                </a:solidFill>
              </a:rPr>
              <a:t>$</a:t>
            </a:r>
            <a:r>
              <a:rPr lang="en-US" b="1" dirty="0" err="1" smtClean="0">
                <a:solidFill>
                  <a:srgbClr val="800000"/>
                </a:solidFill>
              </a:rPr>
              <a:t>1.9M</a:t>
            </a:r>
            <a:endParaRPr lang="en-US" b="1" dirty="0">
              <a:solidFill>
                <a:srgbClr val="800000"/>
              </a:solidFill>
            </a:endParaRPr>
          </a:p>
          <a:p>
            <a:pPr lvl="1"/>
            <a:r>
              <a:rPr lang="en-US" b="1" dirty="0"/>
              <a:t>State share</a:t>
            </a:r>
            <a:r>
              <a:rPr lang="en-US" dirty="0"/>
              <a:t>:</a:t>
            </a:r>
            <a:r>
              <a:rPr lang="en-US" dirty="0" smtClean="0"/>
              <a:t>     </a:t>
            </a:r>
            <a:r>
              <a:rPr lang="en-US" b="1" dirty="0" smtClean="0">
                <a:solidFill>
                  <a:srgbClr val="800000"/>
                </a:solidFill>
              </a:rPr>
              <a:t>$480K</a:t>
            </a:r>
            <a:endParaRPr lang="en-US" b="1" dirty="0">
              <a:solidFill>
                <a:srgbClr val="800000"/>
              </a:solidFill>
            </a:endParaRPr>
          </a:p>
          <a:p>
            <a:pPr lvl="1"/>
            <a:r>
              <a:rPr lang="en-US" b="1" dirty="0"/>
              <a:t>Total:</a:t>
            </a:r>
            <a:r>
              <a:rPr lang="en-US" dirty="0" smtClean="0"/>
              <a:t>                 </a:t>
            </a:r>
            <a:r>
              <a:rPr lang="en-US" b="1" dirty="0" smtClean="0">
                <a:solidFill>
                  <a:srgbClr val="800000"/>
                </a:solidFill>
              </a:rPr>
              <a:t>$2.4M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768905" y="2692400"/>
            <a:ext cx="3719639" cy="3286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68325" indent="-342900" algn="l" defTabSz="569913" rtl="0" eaLnBrk="1" latinLnBrk="0" hangingPunct="1">
              <a:spcBef>
                <a:spcPts val="600"/>
              </a:spcBef>
              <a:buFont typeface="Arial"/>
              <a:buChar char="•"/>
              <a:defRPr sz="32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1023938" indent="-28575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368425" indent="-228600" algn="l" defTabSz="457200" rtl="0" eaLnBrk="1" latinLnBrk="0" hangingPunct="1">
              <a:spcBef>
                <a:spcPts val="600"/>
              </a:spcBef>
              <a:buFont typeface="Courier New"/>
              <a:buChar char="o"/>
              <a:defRPr sz="2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825625" indent="-22860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281238" indent="-228600" algn="l" defTabSz="457200" rtl="0" eaLnBrk="1" latinLnBrk="0" hangingPunct="1">
              <a:spcBef>
                <a:spcPts val="600"/>
              </a:spcBef>
              <a:buFont typeface="Arial"/>
              <a:buChar char="»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04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Louisiana </a:t>
            </a:r>
            <a:r>
              <a:rPr lang="en-US" dirty="0" err="1" smtClean="0"/>
              <a:t>FirstNet</a:t>
            </a:r>
            <a:r>
              <a:rPr lang="en-US" dirty="0"/>
              <a:t>/</a:t>
            </a:r>
            <a:r>
              <a:rPr lang="en-US" dirty="0" smtClean="0"/>
              <a:t>SLIGP Staffing </a:t>
            </a:r>
            <a:r>
              <a:rPr lang="en-US" sz="2200" dirty="0" smtClean="0"/>
              <a:t>(Continued . . . )</a:t>
            </a:r>
            <a:endParaRPr lang="en-US" sz="2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90996" y="2682060"/>
            <a:ext cx="7562008" cy="3286039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rgbClr val="800000"/>
                </a:solidFill>
              </a:rPr>
              <a:t>Christina </a:t>
            </a:r>
            <a:r>
              <a:rPr lang="en-US" sz="2800" b="1" dirty="0" err="1" smtClean="0">
                <a:solidFill>
                  <a:srgbClr val="800000"/>
                </a:solidFill>
              </a:rPr>
              <a:t>Dayries</a:t>
            </a:r>
            <a:r>
              <a:rPr lang="en-US" sz="2800" b="1" dirty="0" smtClean="0"/>
              <a:t>:	Grant Administration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Allison </a:t>
            </a:r>
            <a:r>
              <a:rPr lang="en-US" sz="2800" b="1" dirty="0" err="1" smtClean="0">
                <a:solidFill>
                  <a:srgbClr val="800000"/>
                </a:solidFill>
              </a:rPr>
              <a:t>McLeary</a:t>
            </a:r>
            <a:r>
              <a:rPr lang="en-US" sz="2800" b="1" dirty="0" smtClean="0"/>
              <a:t>:	Program Manager</a:t>
            </a:r>
          </a:p>
          <a:p>
            <a:r>
              <a:rPr lang="en-US" sz="2800" b="1" dirty="0" err="1" smtClean="0">
                <a:solidFill>
                  <a:srgbClr val="800000"/>
                </a:solidFill>
              </a:rPr>
              <a:t>Jeya</a:t>
            </a:r>
            <a:r>
              <a:rPr lang="en-US" sz="2800" b="1" dirty="0" smtClean="0">
                <a:solidFill>
                  <a:srgbClr val="800000"/>
                </a:solidFill>
              </a:rPr>
              <a:t> </a:t>
            </a:r>
            <a:r>
              <a:rPr lang="en-US" sz="2800" b="1" dirty="0" err="1" smtClean="0">
                <a:solidFill>
                  <a:srgbClr val="800000"/>
                </a:solidFill>
              </a:rPr>
              <a:t>Selvaratnam</a:t>
            </a:r>
            <a:r>
              <a:rPr lang="en-US" sz="2800" b="1" dirty="0" smtClean="0"/>
              <a:t>:	Technology Consultant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Brad Smith</a:t>
            </a:r>
            <a:r>
              <a:rPr lang="en-US" sz="2800" b="1" dirty="0" smtClean="0"/>
              <a:t>:		Outreach Coordinator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Travis Johnson</a:t>
            </a:r>
            <a:r>
              <a:rPr lang="en-US" sz="2800" b="1" dirty="0" smtClean="0"/>
              <a:t>:		Technology Specialist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Jeffrey Salter</a:t>
            </a:r>
            <a:r>
              <a:rPr lang="en-US" sz="2800" b="1" dirty="0" smtClean="0"/>
              <a:t>:		Technology Specialist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2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FirstNet?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final report </a:t>
            </a:r>
            <a:r>
              <a:rPr lang="en-US" dirty="0" smtClean="0"/>
              <a:t>issued by the </a:t>
            </a:r>
            <a:r>
              <a:rPr lang="en-US" b="1" dirty="0" smtClean="0"/>
              <a:t>9/11 Commission</a:t>
            </a:r>
            <a:r>
              <a:rPr lang="en-US" dirty="0" smtClean="0"/>
              <a:t> shed light on problems first responders had </a:t>
            </a:r>
            <a:r>
              <a:rPr lang="en-US" b="1" dirty="0" smtClean="0">
                <a:solidFill>
                  <a:srgbClr val="800000"/>
                </a:solidFill>
              </a:rPr>
              <a:t>communicating</a:t>
            </a:r>
            <a:r>
              <a:rPr lang="en-US" dirty="0" smtClean="0"/>
              <a:t> after the events of 9/11 . .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5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Outreach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smtClean="0"/>
              <a:t>Parish First Responder meetings</a:t>
            </a:r>
          </a:p>
          <a:p>
            <a:pPr lvl="1"/>
            <a:r>
              <a:rPr lang="en-US" b="1" dirty="0" smtClean="0"/>
              <a:t>Member Associations </a:t>
            </a:r>
          </a:p>
          <a:p>
            <a:pPr lvl="1"/>
            <a:r>
              <a:rPr lang="en-US" b="1" dirty="0" smtClean="0"/>
              <a:t>Group Conferences</a:t>
            </a:r>
          </a:p>
          <a:p>
            <a:pPr lvl="1"/>
            <a:r>
              <a:rPr lang="en-US" b="1" dirty="0" smtClean="0"/>
              <a:t>Tribal Meetings</a:t>
            </a:r>
          </a:p>
          <a:p>
            <a:pPr lvl="1"/>
            <a:r>
              <a:rPr lang="en-US" b="1" dirty="0" smtClean="0"/>
              <a:t>Website + Social Media</a:t>
            </a:r>
          </a:p>
          <a:p>
            <a:pPr marL="738188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225425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724400" y="2692399"/>
            <a:ext cx="4114800" cy="3286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68325" indent="-342900" algn="l" defTabSz="569913" rtl="0" eaLnBrk="1" latinLnBrk="0" hangingPunct="1">
              <a:spcBef>
                <a:spcPts val="600"/>
              </a:spcBef>
              <a:buFont typeface="Arial"/>
              <a:buChar char="•"/>
              <a:defRPr sz="32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1023938" indent="-28575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368425" indent="-228600" algn="l" defTabSz="457200" rtl="0" eaLnBrk="1" latinLnBrk="0" hangingPunct="1">
              <a:spcBef>
                <a:spcPts val="600"/>
              </a:spcBef>
              <a:buFont typeface="Courier New"/>
              <a:buChar char="o"/>
              <a:defRPr sz="2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825625" indent="-22860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281238" indent="-228600" algn="l" defTabSz="457200" rtl="0" eaLnBrk="1" latinLnBrk="0" hangingPunct="1">
              <a:spcBef>
                <a:spcPts val="600"/>
              </a:spcBef>
              <a:buFont typeface="Arial"/>
              <a:buChar char="»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25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1687796"/>
            <a:ext cx="8229600" cy="903004"/>
          </a:xfrm>
        </p:spPr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FirstNet</a:t>
            </a:r>
            <a:r>
              <a:rPr lang="en-US" dirty="0" smtClean="0"/>
              <a:t> needs </a:t>
            </a:r>
            <a:r>
              <a:rPr lang="en-US" b="1" dirty="0" smtClean="0"/>
              <a:t>feedback </a:t>
            </a:r>
            <a:r>
              <a:rPr lang="en-US" dirty="0" smtClean="0"/>
              <a:t>from stakeholders in the following </a:t>
            </a:r>
            <a:r>
              <a:rPr lang="en-US" b="1" dirty="0" smtClean="0">
                <a:solidFill>
                  <a:srgbClr val="800000"/>
                </a:solidFill>
              </a:rPr>
              <a:t>5 categories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Coverage</a:t>
            </a:r>
          </a:p>
          <a:p>
            <a:pPr lvl="1"/>
            <a:r>
              <a:rPr lang="en-US" b="1" dirty="0" smtClean="0"/>
              <a:t>Capacity Planning</a:t>
            </a:r>
          </a:p>
          <a:p>
            <a:pPr lvl="1"/>
            <a:r>
              <a:rPr lang="en-US" b="1" dirty="0" smtClean="0"/>
              <a:t>Users + Operational Areas</a:t>
            </a:r>
          </a:p>
          <a:p>
            <a:pPr lvl="1"/>
            <a:r>
              <a:rPr lang="en-US" b="1" dirty="0" smtClean="0"/>
              <a:t>Current Providers + Procurement</a:t>
            </a:r>
          </a:p>
          <a:p>
            <a:pPr lvl="1"/>
            <a:r>
              <a:rPr lang="en-US" b="1" dirty="0" smtClean="0"/>
              <a:t>State Plan Decision Process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3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692400"/>
            <a:ext cx="8577667" cy="3286039"/>
          </a:xfrm>
        </p:spPr>
        <p:txBody>
          <a:bodyPr>
            <a:normAutofit/>
          </a:bodyPr>
          <a:lstStyle/>
          <a:p>
            <a:r>
              <a:rPr lang="en-US" b="1" dirty="0" smtClean="0"/>
              <a:t>DHS-Office of Emergency Communications </a:t>
            </a:r>
            <a:r>
              <a:rPr lang="en-US" sz="2000" b="1" dirty="0" smtClean="0"/>
              <a:t>(OEC) </a:t>
            </a:r>
            <a:r>
              <a:rPr lang="en-US" b="1" dirty="0" smtClean="0"/>
              <a:t>+ </a:t>
            </a:r>
            <a:r>
              <a:rPr lang="en-US" b="1" dirty="0" err="1" smtClean="0"/>
              <a:t>FirstNet</a:t>
            </a:r>
            <a:r>
              <a:rPr lang="en-US" b="1" dirty="0" smtClean="0"/>
              <a:t> </a:t>
            </a:r>
            <a:r>
              <a:rPr lang="en-US" dirty="0" smtClean="0"/>
              <a:t>+ </a:t>
            </a:r>
            <a:r>
              <a:rPr lang="en-US" i="1" dirty="0" smtClean="0"/>
              <a:t>Mobile Data Survey Tool.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603" y="3927997"/>
            <a:ext cx="907746" cy="90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5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9376" y="2857215"/>
            <a:ext cx="5623451" cy="3286039"/>
          </a:xfrm>
        </p:spPr>
        <p:txBody>
          <a:bodyPr>
            <a:normAutofit/>
          </a:bodyPr>
          <a:lstStyle/>
          <a:p>
            <a:r>
              <a:rPr lang="en-US" dirty="0" smtClean="0"/>
              <a:t>Released in </a:t>
            </a:r>
            <a:r>
              <a:rPr lang="en-US" b="1" dirty="0">
                <a:solidFill>
                  <a:srgbClr val="800000"/>
                </a:solidFill>
              </a:rPr>
              <a:t>next 2-3 </a:t>
            </a:r>
            <a:r>
              <a:rPr lang="en-US" b="1" dirty="0" smtClean="0">
                <a:solidFill>
                  <a:srgbClr val="800000"/>
                </a:solidFill>
              </a:rPr>
              <a:t>weeks.</a:t>
            </a:r>
            <a:endParaRPr lang="en-US" dirty="0" smtClean="0"/>
          </a:p>
          <a:p>
            <a:r>
              <a:rPr lang="en-US" dirty="0" smtClean="0"/>
              <a:t>Requires </a:t>
            </a:r>
            <a:r>
              <a:rPr lang="en-US" b="1" dirty="0" smtClean="0"/>
              <a:t>information gathering </a:t>
            </a:r>
            <a:r>
              <a:rPr lang="en-US" i="1" dirty="0" smtClean="0"/>
              <a:t>prior</a:t>
            </a:r>
            <a:r>
              <a:rPr lang="en-US" dirty="0" smtClean="0"/>
              <a:t> to filling 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first-net-job-a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9638">
            <a:off x="384626" y="1920798"/>
            <a:ext cx="2966732" cy="383587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339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Data Collection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Other information of a more </a:t>
            </a:r>
            <a:r>
              <a:rPr lang="en-US" b="1" dirty="0" smtClean="0"/>
              <a:t>technical nature </a:t>
            </a:r>
            <a:r>
              <a:rPr lang="en-US" dirty="0" smtClean="0"/>
              <a:t>will also be collected. </a:t>
            </a:r>
          </a:p>
          <a:p>
            <a:r>
              <a:rPr lang="en-US" dirty="0" smtClean="0"/>
              <a:t>Most information will be related to: </a:t>
            </a:r>
          </a:p>
          <a:p>
            <a:pPr lvl="1"/>
            <a:r>
              <a:rPr lang="en-US" b="1" dirty="0"/>
              <a:t>C</a:t>
            </a:r>
            <a:r>
              <a:rPr lang="en-US" b="1" dirty="0" smtClean="0"/>
              <a:t>overage </a:t>
            </a:r>
            <a:r>
              <a:rPr lang="en-US" b="1" dirty="0"/>
              <a:t>o</a:t>
            </a:r>
            <a:r>
              <a:rPr lang="en-US" b="1" dirty="0" smtClean="0"/>
              <a:t>bjectives</a:t>
            </a:r>
          </a:p>
          <a:p>
            <a:pPr lvl="1"/>
            <a:r>
              <a:rPr lang="en-US" b="1" dirty="0" smtClean="0"/>
              <a:t>Phased build-out </a:t>
            </a:r>
            <a:r>
              <a:rPr lang="en-US" b="1" dirty="0"/>
              <a:t>a</a:t>
            </a:r>
            <a:r>
              <a:rPr lang="en-US" b="1" dirty="0" smtClean="0"/>
              <a:t>pproach</a:t>
            </a:r>
          </a:p>
          <a:p>
            <a:pPr lvl="1"/>
            <a:r>
              <a:rPr lang="en-US" b="1" dirty="0" smtClean="0"/>
              <a:t>Operational areas</a:t>
            </a:r>
          </a:p>
          <a:p>
            <a:pPr lvl="1"/>
            <a:r>
              <a:rPr lang="en-US" b="1" dirty="0" smtClean="0"/>
              <a:t>Traffic profiles of data </a:t>
            </a:r>
            <a:r>
              <a:rPr lang="en-US" b="1" dirty="0"/>
              <a:t>u</a:t>
            </a:r>
            <a:r>
              <a:rPr lang="en-US" b="1" dirty="0" smtClean="0"/>
              <a:t>sage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54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 Data Collection </a:t>
            </a:r>
            <a:r>
              <a:rPr lang="en-US" sz="2200" dirty="0" smtClean="0"/>
              <a:t>(Continued . . . </a:t>
            </a:r>
            <a:r>
              <a:rPr lang="en-US" sz="22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</a:t>
            </a:r>
            <a:r>
              <a:rPr lang="en-US" dirty="0" smtClean="0"/>
              <a:t>information will be gathered </a:t>
            </a:r>
            <a:r>
              <a:rPr lang="en-US" dirty="0"/>
              <a:t>from sources </a:t>
            </a:r>
            <a:r>
              <a:rPr lang="en-US" b="1" dirty="0"/>
              <a:t>already available </a:t>
            </a:r>
            <a:r>
              <a:rPr lang="en-US" dirty="0"/>
              <a:t>to the </a:t>
            </a:r>
            <a:r>
              <a:rPr lang="en-US" dirty="0" smtClean="0"/>
              <a:t>State.</a:t>
            </a:r>
          </a:p>
          <a:p>
            <a:r>
              <a:rPr lang="en-US" dirty="0" smtClean="0"/>
              <a:t>Some information may be needed from </a:t>
            </a:r>
            <a:r>
              <a:rPr lang="en-US" b="1" dirty="0" smtClean="0">
                <a:solidFill>
                  <a:srgbClr val="800000"/>
                </a:solidFill>
              </a:rPr>
              <a:t>your </a:t>
            </a:r>
            <a:r>
              <a:rPr lang="en-US" dirty="0" smtClean="0"/>
              <a:t>agencies.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Currently in development.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3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151" y="3987114"/>
            <a:ext cx="6326660" cy="2178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0284"/>
            <a:ext cx="9144000" cy="5277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816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982"/>
            <a:ext cx="9143999" cy="52730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4" t="4143" r="1666" b="2890"/>
          <a:stretch/>
        </p:blipFill>
        <p:spPr>
          <a:xfrm>
            <a:off x="5138116" y="153886"/>
            <a:ext cx="3515970" cy="65248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9" t="80308" r="33389" b="4766"/>
          <a:stretch/>
        </p:blipFill>
        <p:spPr>
          <a:xfrm>
            <a:off x="484450" y="3155662"/>
            <a:ext cx="3634233" cy="1047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7" t="24149" r="38722" b="43946"/>
          <a:stretch/>
        </p:blipFill>
        <p:spPr>
          <a:xfrm>
            <a:off x="3257550" y="1964106"/>
            <a:ext cx="2280896" cy="2239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1" t="27379" r="61168" b="48101"/>
          <a:stretch/>
        </p:blipFill>
        <p:spPr>
          <a:xfrm>
            <a:off x="3581400" y="2190750"/>
            <a:ext cx="1435100" cy="1720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24148" r="76455" b="43947"/>
          <a:stretch/>
        </p:blipFill>
        <p:spPr>
          <a:xfrm>
            <a:off x="2927350" y="1964106"/>
            <a:ext cx="2711450" cy="223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3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1425039"/>
            <a:ext cx="8229600" cy="1165761"/>
          </a:xfrm>
        </p:spPr>
        <p:txBody>
          <a:bodyPr>
            <a:normAutofit/>
          </a:bodyPr>
          <a:lstStyle/>
          <a:p>
            <a:r>
              <a:rPr lang="en-US" dirty="0" smtClean="0"/>
              <a:t>Opting Out: State 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490972"/>
              </p:ext>
            </p:extLst>
          </p:nvPr>
        </p:nvGraphicFramePr>
        <p:xfrm>
          <a:off x="104746" y="2590800"/>
          <a:ext cx="8942691" cy="3982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676"/>
                <a:gridCol w="3247127"/>
                <a:gridCol w="2932888"/>
              </a:tblGrid>
              <a:tr h="1327468"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Cost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1" spc="-60" dirty="0" smtClean="0">
                          <a:solidFill>
                            <a:srgbClr val="FFFFFF"/>
                          </a:solidFill>
                        </a:rPr>
                        <a:t>Interoperability</a:t>
                      </a:r>
                      <a:endParaRPr lang="en-US" sz="3800" b="1" spc="-6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Funding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</a:tr>
              <a:tr h="1327468"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Security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Technology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Management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1327468"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Coverage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Timeline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1" dirty="0" smtClean="0">
                          <a:solidFill>
                            <a:srgbClr val="FFFFFF"/>
                          </a:solidFill>
                        </a:rPr>
                        <a:t>QOS</a:t>
                      </a:r>
                      <a:endParaRPr lang="en-US" sz="38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259982"/>
              </p:ext>
            </p:extLst>
          </p:nvPr>
        </p:nvGraphicFramePr>
        <p:xfrm>
          <a:off x="1993090" y="114460"/>
          <a:ext cx="4613540" cy="6650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3540"/>
              </a:tblGrid>
              <a:tr h="2216809">
                <a:tc>
                  <a:txBody>
                    <a:bodyPr/>
                    <a:lstStyle/>
                    <a:p>
                      <a:pPr algn="ctr"/>
                      <a:r>
                        <a:rPr lang="en-US" sz="6300" b="1" dirty="0" smtClean="0">
                          <a:solidFill>
                            <a:srgbClr val="FFFFFF"/>
                          </a:solidFill>
                        </a:rPr>
                        <a:t>Cost</a:t>
                      </a:r>
                      <a:endParaRPr lang="en-US" sz="6300" b="1" dirty="0">
                        <a:solidFill>
                          <a:srgbClr val="FFFFFF"/>
                        </a:solidFill>
                      </a:endParaRPr>
                    </a:p>
                  </a:txBody>
                  <a:tcPr marL="152700" marR="152700" marT="76351" marB="76351" anchor="ctr">
                    <a:solidFill>
                      <a:srgbClr val="C0504D"/>
                    </a:solidFill>
                  </a:tcPr>
                </a:tc>
              </a:tr>
              <a:tr h="2216809">
                <a:tc>
                  <a:txBody>
                    <a:bodyPr/>
                    <a:lstStyle/>
                    <a:p>
                      <a:pPr algn="ctr"/>
                      <a:r>
                        <a:rPr lang="en-US" sz="6300" b="1" dirty="0" smtClean="0">
                          <a:solidFill>
                            <a:srgbClr val="FFFFFF"/>
                          </a:solidFill>
                        </a:rPr>
                        <a:t>Security</a:t>
                      </a:r>
                      <a:endParaRPr lang="en-US" sz="6300" b="1" dirty="0">
                        <a:solidFill>
                          <a:srgbClr val="FFFFFF"/>
                        </a:solidFill>
                      </a:endParaRPr>
                    </a:p>
                  </a:txBody>
                  <a:tcPr marL="152700" marR="152700" marT="76351" marB="76351" anchor="ctr">
                    <a:solidFill>
                      <a:srgbClr val="E46C0A"/>
                    </a:solidFill>
                  </a:tcPr>
                </a:tc>
              </a:tr>
              <a:tr h="2216809">
                <a:tc>
                  <a:txBody>
                    <a:bodyPr/>
                    <a:lstStyle/>
                    <a:p>
                      <a:pPr algn="ctr"/>
                      <a:r>
                        <a:rPr lang="en-US" sz="6300" b="1" dirty="0" smtClean="0">
                          <a:solidFill>
                            <a:srgbClr val="FFFFFF"/>
                          </a:solidFill>
                        </a:rPr>
                        <a:t>Coverage</a:t>
                      </a:r>
                      <a:endParaRPr lang="en-US" sz="6300" b="1" dirty="0">
                        <a:solidFill>
                          <a:srgbClr val="FFFFFF"/>
                        </a:solidFill>
                      </a:endParaRPr>
                    </a:p>
                  </a:txBody>
                  <a:tcPr marL="152700" marR="152700" marT="76351" marB="76351" anchor="ctr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08037"/>
              </p:ext>
            </p:extLst>
          </p:nvPr>
        </p:nvGraphicFramePr>
        <p:xfrm>
          <a:off x="1744322" y="396027"/>
          <a:ext cx="5160938" cy="6329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0938"/>
              </a:tblGrid>
              <a:tr h="2109859">
                <a:tc>
                  <a:txBody>
                    <a:bodyPr/>
                    <a:lstStyle/>
                    <a:p>
                      <a:pPr algn="ctr"/>
                      <a:r>
                        <a:rPr lang="en-US" sz="6000" b="1" spc="-60" dirty="0" smtClean="0">
                          <a:solidFill>
                            <a:srgbClr val="FFFFFF"/>
                          </a:solidFill>
                        </a:rPr>
                        <a:t>Interoperability</a:t>
                      </a:r>
                      <a:endParaRPr lang="en-US" sz="6000" b="1" spc="-60" dirty="0">
                        <a:solidFill>
                          <a:srgbClr val="FFFFFF"/>
                        </a:solidFill>
                      </a:endParaRPr>
                    </a:p>
                  </a:txBody>
                  <a:tcPr marL="145333" marR="145333" marT="72667" marB="72667" anchor="ctr">
                    <a:solidFill>
                      <a:srgbClr val="9BBB59"/>
                    </a:solidFill>
                  </a:tcPr>
                </a:tc>
              </a:tr>
              <a:tr h="2109859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FFFFFF"/>
                          </a:solidFill>
                        </a:rPr>
                        <a:t>Technology</a:t>
                      </a:r>
                      <a:endParaRPr lang="en-US" sz="6000" b="1" dirty="0">
                        <a:solidFill>
                          <a:srgbClr val="FFFFFF"/>
                        </a:solidFill>
                      </a:endParaRPr>
                    </a:p>
                  </a:txBody>
                  <a:tcPr marL="145333" marR="145333" marT="72667" marB="72667" anchor="ctr">
                    <a:solidFill>
                      <a:srgbClr val="C0504D"/>
                    </a:solidFill>
                  </a:tcPr>
                </a:tc>
              </a:tr>
              <a:tr h="2109859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FFFFFF"/>
                          </a:solidFill>
                        </a:rPr>
                        <a:t>Timeline</a:t>
                      </a:r>
                      <a:endParaRPr lang="en-US" sz="6000" b="1" dirty="0">
                        <a:solidFill>
                          <a:srgbClr val="FFFFFF"/>
                        </a:solidFill>
                      </a:endParaRPr>
                    </a:p>
                  </a:txBody>
                  <a:tcPr marL="145333" marR="145333" marT="72667" marB="72667" anchor="ctr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967486"/>
              </p:ext>
            </p:extLst>
          </p:nvPr>
        </p:nvGraphicFramePr>
        <p:xfrm>
          <a:off x="1953810" y="190500"/>
          <a:ext cx="4836129" cy="6566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6129"/>
              </a:tblGrid>
              <a:tr h="2188903">
                <a:tc>
                  <a:txBody>
                    <a:bodyPr/>
                    <a:lstStyle/>
                    <a:p>
                      <a:pPr algn="ctr"/>
                      <a:r>
                        <a:rPr lang="en-US" sz="6300" b="1" dirty="0" smtClean="0">
                          <a:solidFill>
                            <a:srgbClr val="FFFFFF"/>
                          </a:solidFill>
                        </a:rPr>
                        <a:t>Funding</a:t>
                      </a:r>
                      <a:endParaRPr lang="en-US" sz="6300" b="1" dirty="0">
                        <a:solidFill>
                          <a:srgbClr val="FFFFFF"/>
                        </a:solidFill>
                      </a:endParaRPr>
                    </a:p>
                  </a:txBody>
                  <a:tcPr marL="150778" marR="150778" marT="75389" marB="75389" anchor="ctr">
                    <a:solidFill>
                      <a:srgbClr val="4BACC6"/>
                    </a:solidFill>
                  </a:tcPr>
                </a:tc>
              </a:tr>
              <a:tr h="2188903">
                <a:tc>
                  <a:txBody>
                    <a:bodyPr/>
                    <a:lstStyle/>
                    <a:p>
                      <a:pPr algn="ctr"/>
                      <a:r>
                        <a:rPr lang="en-US" sz="6300" b="1" dirty="0" smtClean="0">
                          <a:solidFill>
                            <a:srgbClr val="FFFFFF"/>
                          </a:solidFill>
                        </a:rPr>
                        <a:t>Management</a:t>
                      </a:r>
                      <a:endParaRPr lang="en-US" sz="6300" b="1" dirty="0">
                        <a:solidFill>
                          <a:srgbClr val="FFFFFF"/>
                        </a:solidFill>
                      </a:endParaRPr>
                    </a:p>
                  </a:txBody>
                  <a:tcPr marL="150778" marR="150778" marT="75389" marB="75389" anchor="ctr">
                    <a:solidFill>
                      <a:schemeClr val="accent3"/>
                    </a:solidFill>
                  </a:tcPr>
                </a:tc>
              </a:tr>
              <a:tr h="2188903">
                <a:tc>
                  <a:txBody>
                    <a:bodyPr/>
                    <a:lstStyle/>
                    <a:p>
                      <a:pPr algn="ctr"/>
                      <a:r>
                        <a:rPr lang="en-US" sz="6300" b="1" dirty="0" smtClean="0">
                          <a:solidFill>
                            <a:srgbClr val="FFFFFF"/>
                          </a:solidFill>
                        </a:rPr>
                        <a:t>QOS</a:t>
                      </a:r>
                      <a:endParaRPr lang="en-US" sz="6300" b="1" dirty="0">
                        <a:solidFill>
                          <a:srgbClr val="FFFFFF"/>
                        </a:solidFill>
                      </a:endParaRPr>
                    </a:p>
                  </a:txBody>
                  <a:tcPr marL="150778" marR="150778" marT="75389" marB="75389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74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Licensing </a:t>
            </a:r>
            <a:r>
              <a:rPr lang="en-US" dirty="0"/>
              <a:t>FirstNet Spectrum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943015"/>
            <a:ext cx="8229600" cy="3035424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IF</a:t>
            </a:r>
            <a:r>
              <a:rPr lang="en-US" sz="2800" dirty="0" smtClean="0"/>
              <a:t> Louisiana’s plan is </a:t>
            </a:r>
            <a:r>
              <a:rPr lang="en-US" sz="2800" b="1" dirty="0"/>
              <a:t>not </a:t>
            </a:r>
            <a:r>
              <a:rPr lang="en-US" sz="2800" b="1" dirty="0" smtClean="0"/>
              <a:t>approved</a:t>
            </a:r>
            <a:r>
              <a:rPr lang="en-US" sz="2800" dirty="0" smtClean="0"/>
              <a:t> . . . 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construction, operation </a:t>
            </a:r>
            <a:r>
              <a:rPr lang="en-US" sz="2400" dirty="0" smtClean="0"/>
              <a:t>+ </a:t>
            </a:r>
            <a:r>
              <a:rPr lang="en-US" sz="2400" dirty="0"/>
              <a:t>maintenance of the state </a:t>
            </a:r>
            <a:r>
              <a:rPr lang="en-US" sz="2400" dirty="0" smtClean="0"/>
              <a:t>Radio Access Network </a:t>
            </a:r>
            <a:r>
              <a:rPr lang="en-US" sz="2000" dirty="0" smtClean="0"/>
              <a:t>(RAN)</a:t>
            </a:r>
            <a:r>
              <a:rPr lang="en-US" sz="2400" dirty="0" smtClean="0"/>
              <a:t> proceeds </a:t>
            </a:r>
            <a:r>
              <a:rPr lang="en-US" sz="2400" dirty="0"/>
              <a:t>in accordance with the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800000"/>
                </a:solidFill>
              </a:rPr>
              <a:t>FirstNet</a:t>
            </a:r>
            <a:r>
              <a:rPr lang="en-US" sz="2400" b="1" dirty="0" smtClean="0">
                <a:solidFill>
                  <a:srgbClr val="800000"/>
                </a:solidFill>
              </a:rPr>
              <a:t> </a:t>
            </a:r>
            <a:r>
              <a:rPr lang="en-US" sz="2400" b="1" dirty="0">
                <a:solidFill>
                  <a:srgbClr val="800000"/>
                </a:solidFill>
              </a:rPr>
              <a:t>plan</a:t>
            </a:r>
            <a:r>
              <a:rPr lang="en-US" sz="2400" dirty="0" smtClean="0"/>
              <a:t>.</a:t>
            </a:r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5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FirstNet</a:t>
            </a:r>
            <a:r>
              <a:rPr lang="en-US" dirty="0" smtClean="0"/>
              <a:t>? </a:t>
            </a:r>
            <a:r>
              <a:rPr lang="en-US" sz="2000" dirty="0" smtClean="0"/>
              <a:t>(Continued . . . 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passed </a:t>
            </a:r>
            <a:r>
              <a:rPr lang="en-US" dirty="0"/>
              <a:t>legislation establishing a </a:t>
            </a:r>
            <a:r>
              <a:rPr lang="en-US" b="1" dirty="0"/>
              <a:t>dedicated, reliable network </a:t>
            </a:r>
            <a:r>
              <a:rPr lang="en-US" dirty="0"/>
              <a:t>for </a:t>
            </a:r>
            <a:r>
              <a:rPr lang="en-US" b="1" dirty="0">
                <a:solidFill>
                  <a:srgbClr val="800000"/>
                </a:solidFill>
              </a:rPr>
              <a:t>advanced</a:t>
            </a:r>
            <a:r>
              <a:rPr lang="en-US" b="1" dirty="0"/>
              <a:t> data communications nationwide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5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/>
              <a:t>Licensing </a:t>
            </a:r>
            <a:r>
              <a:rPr lang="en-US" dirty="0" err="1"/>
              <a:t>FirstNet</a:t>
            </a:r>
            <a:r>
              <a:rPr lang="en-US" dirty="0"/>
              <a:t> </a:t>
            </a:r>
            <a:r>
              <a:rPr lang="en-US" dirty="0" smtClean="0"/>
              <a:t>Spectrum </a:t>
            </a:r>
            <a:r>
              <a:rPr lang="en-US" sz="2200" dirty="0" smtClean="0"/>
              <a:t>(Continued . . . </a:t>
            </a:r>
            <a:r>
              <a:rPr lang="en-US" sz="2200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927526"/>
            <a:ext cx="8229600" cy="3050913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IF</a:t>
            </a:r>
            <a:r>
              <a:rPr lang="en-US" sz="2800" dirty="0" smtClean="0"/>
              <a:t> </a:t>
            </a:r>
            <a:r>
              <a:rPr lang="en-US" sz="2800" dirty="0"/>
              <a:t>a</a:t>
            </a:r>
            <a:r>
              <a:rPr lang="en-US" sz="2800" dirty="0" smtClean="0"/>
              <a:t> State </a:t>
            </a:r>
            <a:r>
              <a:rPr lang="en-US" sz="2800" dirty="0"/>
              <a:t>receives </a:t>
            </a:r>
            <a:r>
              <a:rPr lang="en-US" sz="2800" b="1" dirty="0"/>
              <a:t>approval </a:t>
            </a:r>
            <a:r>
              <a:rPr lang="en-US" sz="2800" dirty="0"/>
              <a:t>to build its </a:t>
            </a:r>
            <a:r>
              <a:rPr lang="en-US" sz="2800" b="1" dirty="0">
                <a:solidFill>
                  <a:srgbClr val="800000"/>
                </a:solidFill>
              </a:rPr>
              <a:t>own</a:t>
            </a:r>
            <a:r>
              <a:rPr lang="en-US" sz="2800" dirty="0"/>
              <a:t> </a:t>
            </a:r>
            <a:r>
              <a:rPr lang="en-US" sz="2800" dirty="0" smtClean="0"/>
              <a:t>RAN . . . </a:t>
            </a:r>
          </a:p>
          <a:p>
            <a:pPr lvl="1"/>
            <a:r>
              <a:rPr lang="en-US" sz="2400" dirty="0" smtClean="0"/>
              <a:t>The State </a:t>
            </a:r>
            <a:r>
              <a:rPr lang="en-US" sz="2400" dirty="0"/>
              <a:t>then</a:t>
            </a:r>
            <a:r>
              <a:rPr lang="en-US" sz="2400" dirty="0" smtClean="0"/>
              <a:t> </a:t>
            </a:r>
            <a:r>
              <a:rPr lang="en-US" sz="2400" b="1" dirty="0" smtClean="0"/>
              <a:t>applies</a:t>
            </a:r>
            <a:r>
              <a:rPr lang="en-US" sz="2400" dirty="0" smtClean="0"/>
              <a:t> </a:t>
            </a:r>
            <a:r>
              <a:rPr lang="en-US" sz="2400" dirty="0"/>
              <a:t>to NTIA to </a:t>
            </a:r>
            <a:r>
              <a:rPr lang="en-US" sz="2400" b="1" dirty="0"/>
              <a:t>lease </a:t>
            </a:r>
            <a:r>
              <a:rPr lang="en-US" sz="2400" b="1" dirty="0">
                <a:solidFill>
                  <a:srgbClr val="800000"/>
                </a:solidFill>
              </a:rPr>
              <a:t>spectrum</a:t>
            </a:r>
            <a:r>
              <a:rPr lang="en-US" sz="2400" dirty="0"/>
              <a:t> capacity from </a:t>
            </a:r>
            <a:r>
              <a:rPr lang="en-US" sz="2400" dirty="0" err="1"/>
              <a:t>FirstNet</a:t>
            </a:r>
            <a:r>
              <a:rPr lang="en-US" sz="2400" dirty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5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15"/>
          <a:stretch/>
        </p:blipFill>
        <p:spPr bwMode="auto">
          <a:xfrm>
            <a:off x="0" y="1565294"/>
            <a:ext cx="9144000" cy="529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1310" y="1924822"/>
            <a:ext cx="9092690" cy="2985441"/>
            <a:chOff x="51310" y="432102"/>
            <a:chExt cx="9092690" cy="29854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02" t="16343" r="2150" b="67275"/>
            <a:stretch/>
          </p:blipFill>
          <p:spPr bwMode="auto">
            <a:xfrm>
              <a:off x="158480" y="2160515"/>
              <a:ext cx="8985520" cy="125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8" t="16343" r="77999" b="67275"/>
            <a:stretch/>
          </p:blipFill>
          <p:spPr bwMode="auto">
            <a:xfrm>
              <a:off x="51310" y="432102"/>
              <a:ext cx="3026001" cy="1728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1342823" y="1924822"/>
            <a:ext cx="6382196" cy="2985441"/>
            <a:chOff x="51310" y="432102"/>
            <a:chExt cx="6382196" cy="298544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02" t="33618" r="25000" b="50000"/>
            <a:stretch/>
          </p:blipFill>
          <p:spPr bwMode="auto">
            <a:xfrm>
              <a:off x="158480" y="2160515"/>
              <a:ext cx="6275026" cy="125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8" t="33618" r="77999" b="50000"/>
            <a:stretch/>
          </p:blipFill>
          <p:spPr bwMode="auto">
            <a:xfrm>
              <a:off x="51310" y="432102"/>
              <a:ext cx="3026001" cy="1728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1495223" y="2077222"/>
            <a:ext cx="6382196" cy="2985441"/>
            <a:chOff x="51310" y="432102"/>
            <a:chExt cx="6382196" cy="298544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02" t="50000" r="25000" b="33618"/>
            <a:stretch/>
          </p:blipFill>
          <p:spPr bwMode="auto">
            <a:xfrm>
              <a:off x="158480" y="2160515"/>
              <a:ext cx="6275026" cy="125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8" t="50000" r="77999" b="33618"/>
            <a:stretch/>
          </p:blipFill>
          <p:spPr bwMode="auto">
            <a:xfrm>
              <a:off x="51310" y="432102"/>
              <a:ext cx="3026001" cy="1728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1647623" y="2229622"/>
            <a:ext cx="6382196" cy="3392447"/>
            <a:chOff x="51310" y="432102"/>
            <a:chExt cx="6382196" cy="3392447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02" t="66211" r="25000" b="12103"/>
            <a:stretch/>
          </p:blipFill>
          <p:spPr bwMode="auto">
            <a:xfrm>
              <a:off x="158480" y="2160515"/>
              <a:ext cx="6275026" cy="1664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8" t="71704" r="77999" b="11914"/>
            <a:stretch/>
          </p:blipFill>
          <p:spPr bwMode="auto">
            <a:xfrm>
              <a:off x="51310" y="432102"/>
              <a:ext cx="3026001" cy="1728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8392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14"/>
          <a:stretch/>
        </p:blipFill>
        <p:spPr bwMode="auto">
          <a:xfrm>
            <a:off x="0" y="1575137"/>
            <a:ext cx="9144000" cy="52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65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6950" y="4036540"/>
            <a:ext cx="5066271" cy="168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5137"/>
            <a:ext cx="9144000" cy="52828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4274" t="25546" r="4584" b="61673"/>
          <a:stretch/>
        </p:blipFill>
        <p:spPr>
          <a:xfrm>
            <a:off x="170213" y="366632"/>
            <a:ext cx="8890954" cy="10737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4274" t="37219" r="4584" b="50000"/>
          <a:stretch/>
        </p:blipFill>
        <p:spPr>
          <a:xfrm>
            <a:off x="170213" y="1496573"/>
            <a:ext cx="8890954" cy="1073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274" t="50000" r="4584" b="37219"/>
          <a:stretch/>
        </p:blipFill>
        <p:spPr>
          <a:xfrm>
            <a:off x="170213" y="2635754"/>
            <a:ext cx="8890954" cy="1073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4274" t="63403" r="4584" b="3887"/>
          <a:stretch/>
        </p:blipFill>
        <p:spPr>
          <a:xfrm>
            <a:off x="170213" y="3851464"/>
            <a:ext cx="8890954" cy="274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0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</a:t>
            </a:r>
            <a:r>
              <a:rPr lang="en-US" dirty="0" smtClean="0"/>
              <a:t> </a:t>
            </a:r>
            <a:r>
              <a:rPr lang="en-US" dirty="0" err="1" smtClean="0"/>
              <a:t>FirstNet</a:t>
            </a:r>
            <a:r>
              <a:rPr lang="en-US" dirty="0" smtClean="0"/>
              <a:t> Consultation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6547"/>
            <a:ext cx="8229600" cy="3081892"/>
          </a:xfrm>
        </p:spPr>
        <p:txBody>
          <a:bodyPr/>
          <a:lstStyle/>
          <a:p>
            <a:r>
              <a:rPr lang="en-US" dirty="0"/>
              <a:t>Invitation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only</a:t>
            </a:r>
            <a:r>
              <a:rPr lang="en-US" dirty="0" smtClean="0"/>
              <a:t> event . . .  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May </a:t>
            </a:r>
            <a:r>
              <a:rPr lang="en-US" b="1" dirty="0">
                <a:solidFill>
                  <a:srgbClr val="800000"/>
                </a:solidFill>
              </a:rPr>
              <a:t>13 </a:t>
            </a:r>
            <a:r>
              <a:rPr lang="en-US" dirty="0"/>
              <a:t>in </a:t>
            </a:r>
            <a:r>
              <a:rPr lang="en-US" b="1" dirty="0"/>
              <a:t>Baton </a:t>
            </a:r>
            <a:r>
              <a:rPr lang="en-US" b="1" dirty="0" smtClean="0"/>
              <a:t>Rouge</a:t>
            </a:r>
          </a:p>
          <a:p>
            <a:r>
              <a:rPr lang="en-US" dirty="0" smtClean="0"/>
              <a:t>Louisiana’s opportunity . . .</a:t>
            </a:r>
          </a:p>
          <a:p>
            <a:pPr lvl="1"/>
            <a:r>
              <a:rPr lang="en-US" dirty="0" smtClean="0"/>
              <a:t>To explain </a:t>
            </a:r>
            <a:r>
              <a:rPr lang="en-US" b="1" dirty="0" smtClean="0"/>
              <a:t>needs</a:t>
            </a:r>
            <a:r>
              <a:rPr lang="en-US" dirty="0" smtClean="0"/>
              <a:t> + </a:t>
            </a:r>
            <a:r>
              <a:rPr lang="en-US" b="1" dirty="0" smtClean="0"/>
              <a:t>expectations.</a:t>
            </a:r>
          </a:p>
          <a:p>
            <a:pPr marL="225425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84676" flipV="1">
            <a:off x="2670508" y="3330595"/>
            <a:ext cx="791332" cy="1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70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</a:t>
            </a:r>
            <a:r>
              <a:rPr lang="en-US" dirty="0" smtClean="0"/>
              <a:t> </a:t>
            </a:r>
            <a:r>
              <a:rPr lang="en-US" dirty="0" err="1" smtClean="0"/>
              <a:t>FirstNet</a:t>
            </a:r>
            <a:r>
              <a:rPr lang="en-US" dirty="0" smtClean="0"/>
              <a:t> Consultation </a:t>
            </a:r>
            <a:r>
              <a:rPr lang="en-US" sz="2200" dirty="0" smtClean="0"/>
              <a:t>(Continued . . . 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58505"/>
            <a:ext cx="8229600" cy="3019934"/>
          </a:xfrm>
        </p:spPr>
        <p:txBody>
          <a:bodyPr/>
          <a:lstStyle/>
          <a:p>
            <a:r>
              <a:rPr lang="en-US" dirty="0" err="1" smtClean="0"/>
              <a:t>FirstNet</a:t>
            </a:r>
            <a:r>
              <a:rPr lang="en-US" dirty="0" smtClean="0"/>
              <a:t> will detail </a:t>
            </a:r>
            <a:r>
              <a:rPr lang="en-US" b="1" dirty="0" smtClean="0"/>
              <a:t>status </a:t>
            </a:r>
            <a:r>
              <a:rPr lang="en-US" dirty="0" smtClean="0"/>
              <a:t>of program + plan for </a:t>
            </a:r>
            <a:r>
              <a:rPr lang="en-US" i="1" dirty="0" smtClean="0"/>
              <a:t>future.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70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500" dirty="0" smtClean="0"/>
              <a:t>Initial Consultation with FirstNet: </a:t>
            </a:r>
            <a:br>
              <a:rPr lang="en-US" sz="3500" dirty="0" smtClean="0"/>
            </a:br>
            <a:r>
              <a:rPr lang="en-US" sz="3500" dirty="0" smtClean="0"/>
              <a:t>State </a:t>
            </a:r>
            <a:r>
              <a:rPr lang="en-US" sz="3500" dirty="0"/>
              <a:t>and </a:t>
            </a:r>
            <a:r>
              <a:rPr lang="en-US" sz="3500" dirty="0" smtClean="0"/>
              <a:t>Local </a:t>
            </a:r>
            <a:r>
              <a:rPr lang="en-US" sz="3500" dirty="0"/>
              <a:t>P</a:t>
            </a:r>
            <a:r>
              <a:rPr lang="en-US" sz="3500" dirty="0" smtClean="0"/>
              <a:t>lanning Consultation Topics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96548"/>
            <a:ext cx="9144000" cy="3081892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/>
              <a:t>Construction</a:t>
            </a:r>
            <a:r>
              <a:rPr lang="en-US" sz="2800" dirty="0"/>
              <a:t> of a core network</a:t>
            </a:r>
            <a:r>
              <a:rPr lang="en-US" sz="2800" dirty="0" smtClean="0"/>
              <a:t> + RAN </a:t>
            </a:r>
            <a:r>
              <a:rPr lang="en-US" sz="2800" b="1" dirty="0"/>
              <a:t>build-</a:t>
            </a:r>
            <a:r>
              <a:rPr lang="en-US" sz="2800" b="1" dirty="0" smtClean="0"/>
              <a:t>out.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/>
              <a:t>Coverage </a:t>
            </a:r>
            <a:r>
              <a:rPr lang="en-US" sz="2800" b="1" dirty="0"/>
              <a:t>areas </a:t>
            </a:r>
            <a:r>
              <a:rPr lang="en-US" sz="2800" dirty="0"/>
              <a:t>of the </a:t>
            </a:r>
            <a:r>
              <a:rPr lang="en-US" sz="2800" dirty="0" smtClean="0"/>
              <a:t>network.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/>
              <a:t>Hardening + security + reliability + </a:t>
            </a:r>
            <a:r>
              <a:rPr lang="en-US" sz="2800" b="1" dirty="0"/>
              <a:t>resiliency </a:t>
            </a:r>
            <a:r>
              <a:rPr lang="en-US" sz="2800" dirty="0" smtClean="0"/>
              <a:t>requirements.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/>
              <a:t>Assignment of priority </a:t>
            </a:r>
            <a:r>
              <a:rPr lang="en-US" sz="2800" dirty="0"/>
              <a:t>to local </a:t>
            </a:r>
            <a:r>
              <a:rPr lang="en-US" sz="2800" dirty="0" smtClean="0"/>
              <a:t>users.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/>
              <a:t>S</a:t>
            </a:r>
            <a:r>
              <a:rPr lang="en-US" sz="2800" b="1" dirty="0" smtClean="0"/>
              <a:t>election </a:t>
            </a:r>
            <a:r>
              <a:rPr lang="en-US" sz="2800" b="1" dirty="0"/>
              <a:t>of entities seeking access</a:t>
            </a:r>
            <a:r>
              <a:rPr lang="en-US" sz="2800" b="1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/>
              <a:t>Training</a:t>
            </a:r>
            <a:r>
              <a:rPr lang="en-US" sz="2800" dirty="0" smtClean="0"/>
              <a:t> needs.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81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</a:t>
            </a:r>
            <a:r>
              <a:rPr lang="en-US" dirty="0" smtClean="0"/>
              <a:t> </a:t>
            </a:r>
            <a:r>
              <a:rPr lang="en-US" dirty="0" err="1" smtClean="0"/>
              <a:t>FirstNet</a:t>
            </a:r>
            <a:r>
              <a:rPr lang="en-US" dirty="0" smtClean="0"/>
              <a:t> Consultation </a:t>
            </a:r>
            <a:r>
              <a:rPr lang="en-US" sz="2200" dirty="0" smtClean="0"/>
              <a:t>(Continued . . . 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25425" indent="0">
              <a:buNone/>
            </a:pPr>
            <a:r>
              <a:rPr lang="en-US" b="1" dirty="0" smtClean="0"/>
              <a:t>Invitees</a:t>
            </a:r>
            <a:r>
              <a:rPr lang="en-US" dirty="0" smtClean="0"/>
              <a:t> will include:</a:t>
            </a:r>
          </a:p>
          <a:p>
            <a:r>
              <a:rPr lang="en-US" sz="3027" b="1" dirty="0" smtClean="0"/>
              <a:t>OTS + GOHSEP + LSP staff</a:t>
            </a:r>
          </a:p>
          <a:p>
            <a:r>
              <a:rPr lang="en-US" sz="3027" b="1" dirty="0" smtClean="0"/>
              <a:t>SIEC members </a:t>
            </a:r>
            <a:r>
              <a:rPr lang="en-US" sz="2824" dirty="0" smtClean="0"/>
              <a:t>(including Broadband Sub-committee)</a:t>
            </a:r>
          </a:p>
          <a:p>
            <a:r>
              <a:rPr lang="en-US" sz="3027" dirty="0" smtClean="0"/>
              <a:t>Regional </a:t>
            </a:r>
            <a:r>
              <a:rPr lang="en-US" sz="3027" b="1" dirty="0" smtClean="0"/>
              <a:t>sub-committee representatives</a:t>
            </a:r>
          </a:p>
          <a:p>
            <a:r>
              <a:rPr lang="en-US" sz="3027" b="1" dirty="0" smtClean="0"/>
              <a:t>Tribal</a:t>
            </a:r>
            <a:r>
              <a:rPr lang="en-US" sz="3027" dirty="0" smtClean="0"/>
              <a:t> leaders</a:t>
            </a:r>
          </a:p>
          <a:p>
            <a:r>
              <a:rPr lang="en-US" sz="3027" b="1" dirty="0"/>
              <a:t>State agencies </a:t>
            </a:r>
            <a:r>
              <a:rPr lang="en-US" sz="3027" dirty="0"/>
              <a:t>with</a:t>
            </a:r>
            <a:r>
              <a:rPr lang="en-US" sz="3027" dirty="0" smtClean="0"/>
              <a:t> first </a:t>
            </a:r>
            <a:r>
              <a:rPr lang="en-US" sz="3027" dirty="0"/>
              <a:t>responder role</a:t>
            </a:r>
            <a:endParaRPr lang="en-US" sz="3027" dirty="0" smtClean="0"/>
          </a:p>
          <a:p>
            <a:r>
              <a:rPr lang="en-US" sz="3027" b="1" dirty="0" smtClean="0"/>
              <a:t>Legislative oversight </a:t>
            </a:r>
            <a:r>
              <a:rPr lang="en-US" sz="3027" dirty="0" smtClean="0"/>
              <a:t>committees</a:t>
            </a:r>
            <a:endParaRPr lang="en-US" sz="3027" dirty="0"/>
          </a:p>
          <a:p>
            <a:endParaRPr lang="en-US" dirty="0" smtClean="0"/>
          </a:p>
          <a:p>
            <a:pPr marL="225425" indent="0">
              <a:buNone/>
            </a:pPr>
            <a:endParaRPr lang="en-US" dirty="0" smtClean="0"/>
          </a:p>
          <a:p>
            <a:pPr marL="225425" indent="0">
              <a:buNone/>
            </a:pPr>
            <a:endParaRPr lang="en-US" dirty="0" smtClean="0"/>
          </a:p>
          <a:p>
            <a:pPr marL="225425" indent="0">
              <a:buNone/>
            </a:pPr>
            <a:endParaRPr lang="en-US" dirty="0" smtClean="0"/>
          </a:p>
          <a:p>
            <a:pPr marL="225425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716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584982"/>
            <a:ext cx="9144000" cy="5273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" y="1301123"/>
            <a:ext cx="8597900" cy="1289677"/>
          </a:xfrm>
        </p:spPr>
        <p:txBody>
          <a:bodyPr>
            <a:normAutofit/>
          </a:bodyPr>
          <a:lstStyle/>
          <a:p>
            <a:r>
              <a:rPr lang="en-US" dirty="0"/>
              <a:t>Initial</a:t>
            </a:r>
            <a:r>
              <a:rPr lang="en-US" dirty="0" smtClean="0"/>
              <a:t> </a:t>
            </a:r>
            <a:r>
              <a:rPr lang="en-US" dirty="0" err="1" smtClean="0"/>
              <a:t>FirstNet</a:t>
            </a:r>
            <a:r>
              <a:rPr lang="en-US" dirty="0" smtClean="0"/>
              <a:t> </a:t>
            </a:r>
            <a:r>
              <a:rPr lang="en-US" dirty="0"/>
              <a:t>Consultation </a:t>
            </a:r>
            <a:r>
              <a:rPr lang="en-US" sz="2200" dirty="0"/>
              <a:t>(Continued . . . 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2489200"/>
            <a:ext cx="5033849" cy="3733800"/>
          </a:xfrm>
        </p:spPr>
        <p:txBody>
          <a:bodyPr numCol="2">
            <a:normAutofit/>
          </a:bodyPr>
          <a:lstStyle/>
          <a:p>
            <a:pPr marL="225425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000" b="1" dirty="0" smtClean="0">
                <a:solidFill>
                  <a:srgbClr val="800000"/>
                </a:solidFill>
              </a:rPr>
              <a:t>Associations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Sheriffs 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Chiefs of Police 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Fire Chiefs 	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Police Jury 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endParaRPr lang="en-US" sz="2600" b="1" dirty="0" smtClean="0"/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Municipal	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School Boards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Peace</a:t>
            </a:r>
            <a:r>
              <a:rPr lang="en-US" sz="2600" b="1" dirty="0"/>
              <a:t>/Constables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Coroners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52949" y="2489200"/>
            <a:ext cx="2835501" cy="33876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68325" indent="-342900" algn="l" defTabSz="569913" rtl="0" eaLnBrk="1" latinLnBrk="0" hangingPunct="1">
              <a:spcBef>
                <a:spcPts val="600"/>
              </a:spcBef>
              <a:buFont typeface="Arial"/>
              <a:buChar char="•"/>
              <a:defRPr sz="32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1023938" indent="-28575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368425" indent="-228600" algn="l" defTabSz="457200" rtl="0" eaLnBrk="1" latinLnBrk="0" hangingPunct="1">
              <a:spcBef>
                <a:spcPts val="600"/>
              </a:spcBef>
              <a:buFont typeface="Courier New"/>
              <a:buChar char="o"/>
              <a:defRPr sz="2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825625" indent="-228600" algn="l" defTabSz="457200" rtl="0" eaLnBrk="1" latinLnBrk="0" hangingPunct="1">
              <a:spcBef>
                <a:spcPts val="600"/>
              </a:spcBef>
              <a:buFont typeface="Arial"/>
              <a:buChar char="–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281238" indent="-228600" algn="l" defTabSz="457200" rtl="0" eaLnBrk="1" latinLnBrk="0" hangingPunct="1">
              <a:spcBef>
                <a:spcPts val="600"/>
              </a:spcBef>
              <a:buFont typeface="Arial"/>
              <a:buChar char="»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0">
              <a:lnSpc>
                <a:spcPct val="110000"/>
              </a:lnSpc>
              <a:buClr>
                <a:schemeClr val="bg1">
                  <a:lumMod val="50000"/>
                </a:schemeClr>
              </a:buClr>
              <a:buNone/>
            </a:pPr>
            <a:r>
              <a:rPr lang="en-US" sz="3000" b="1" dirty="0" smtClean="0">
                <a:solidFill>
                  <a:srgbClr val="800000"/>
                </a:solidFill>
              </a:rPr>
              <a:t>Other</a:t>
            </a:r>
            <a:endParaRPr lang="en-US" sz="3000" b="1" dirty="0">
              <a:solidFill>
                <a:srgbClr val="800000"/>
              </a:solidFill>
            </a:endParaRPr>
          </a:p>
          <a:p>
            <a:pPr>
              <a:lnSpc>
                <a:spcPct val="110000"/>
              </a:lnSpc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Ambulance </a:t>
            </a:r>
            <a:r>
              <a:rPr lang="en-US" sz="2600" b="1" dirty="0"/>
              <a:t>Alliance</a:t>
            </a:r>
          </a:p>
          <a:p>
            <a:pPr>
              <a:lnSpc>
                <a:spcPct val="110000"/>
              </a:lnSpc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APCO</a:t>
            </a:r>
            <a:r>
              <a:rPr lang="en-US" sz="2600" b="1" dirty="0"/>
              <a:t>/</a:t>
            </a:r>
            <a:r>
              <a:rPr lang="en-US" sz="2600" b="1" dirty="0" smtClean="0"/>
              <a:t>NENA</a:t>
            </a:r>
          </a:p>
          <a:p>
            <a:pPr>
              <a:lnSpc>
                <a:spcPct val="110000"/>
              </a:lnSpc>
              <a:buClr>
                <a:schemeClr val="bg1">
                  <a:lumMod val="50000"/>
                </a:schemeClr>
              </a:buClr>
            </a:pPr>
            <a:r>
              <a:rPr lang="en-US" sz="2600" b="1" dirty="0" smtClean="0"/>
              <a:t>Emergency </a:t>
            </a:r>
            <a:r>
              <a:rPr lang="en-US" sz="2600" b="1" dirty="0"/>
              <a:t>Response Network</a:t>
            </a:r>
          </a:p>
          <a:p>
            <a:pPr>
              <a:lnSpc>
                <a:spcPct val="110000"/>
              </a:lnSpc>
              <a:buClr>
                <a:schemeClr val="bg1">
                  <a:lumMod val="50000"/>
                </a:schemeClr>
              </a:buClr>
            </a:pPr>
            <a:endParaRPr lang="en-US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13323" y="9016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873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</a:t>
            </a:r>
            <a:r>
              <a:rPr lang="en-US" dirty="0" err="1" smtClean="0"/>
              <a:t>LAFirstNet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81057"/>
            <a:ext cx="8686800" cy="3097382"/>
          </a:xfrm>
        </p:spPr>
        <p:txBody>
          <a:bodyPr/>
          <a:lstStyle/>
          <a:p>
            <a:r>
              <a:rPr lang="en-US" b="1" dirty="0" smtClean="0"/>
              <a:t>Email:</a:t>
            </a:r>
            <a:r>
              <a:rPr lang="en-US" dirty="0" smtClean="0"/>
              <a:t> 			</a:t>
            </a:r>
            <a:r>
              <a:rPr lang="en-US" dirty="0" smtClean="0">
                <a:hlinkClick r:id="rId2"/>
              </a:rPr>
              <a:t>FirstNet@la.gov</a:t>
            </a:r>
            <a:endParaRPr lang="en-US" dirty="0" smtClean="0"/>
          </a:p>
          <a:p>
            <a:r>
              <a:rPr lang="en-US" b="1" dirty="0" smtClean="0"/>
              <a:t>Phone:</a:t>
            </a:r>
            <a:r>
              <a:rPr lang="en-US" dirty="0" smtClean="0"/>
              <a:t> 		225.925.7560</a:t>
            </a:r>
            <a:r>
              <a:rPr lang="en-US" b="1" dirty="0" smtClean="0"/>
              <a:t> or </a:t>
            </a:r>
            <a:r>
              <a:rPr lang="en-US" dirty="0" smtClean="0"/>
              <a:t>225.937.2384</a:t>
            </a:r>
          </a:p>
          <a:p>
            <a:r>
              <a:rPr lang="en-US" b="1" dirty="0" smtClean="0"/>
              <a:t>Twitter: 		@</a:t>
            </a:r>
            <a:r>
              <a:rPr lang="en-US" b="1" dirty="0" err="1" smtClean="0"/>
              <a:t>LAFirstNet</a:t>
            </a:r>
            <a:endParaRPr lang="en-US" b="1" dirty="0" smtClean="0"/>
          </a:p>
          <a:p>
            <a:r>
              <a:rPr lang="en-US" b="1" dirty="0" smtClean="0"/>
              <a:t>Website: 		</a:t>
            </a:r>
            <a:r>
              <a:rPr lang="en-US" b="1" dirty="0" err="1" smtClean="0">
                <a:solidFill>
                  <a:srgbClr val="0000FF"/>
                </a:solidFill>
              </a:rPr>
              <a:t>firstnet.louisiana.gov</a:t>
            </a:r>
            <a:endParaRPr lang="en-US" b="1" dirty="0" smtClean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pPr marL="738188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FirstNet</a:t>
            </a:r>
            <a:r>
              <a:rPr lang="en-US" dirty="0" smtClean="0"/>
              <a:t>? </a:t>
            </a:r>
            <a:r>
              <a:rPr lang="en-US" sz="2000" dirty="0" smtClean="0"/>
              <a:t>(Continued . . </a:t>
            </a:r>
            <a:r>
              <a:rPr lang="en-US" sz="2000" dirty="0"/>
              <a:t>.</a:t>
            </a:r>
            <a:r>
              <a:rPr lang="en-US" sz="2000" dirty="0" smtClean="0"/>
              <a:t> )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Middle </a:t>
            </a:r>
            <a:r>
              <a:rPr lang="en-US" i="1" dirty="0"/>
              <a:t>Class Tax Relief and Job Creation Act of</a:t>
            </a:r>
            <a:r>
              <a:rPr lang="en-US" dirty="0"/>
              <a:t> </a:t>
            </a:r>
            <a:r>
              <a:rPr lang="en-US" i="1" dirty="0" smtClean="0"/>
              <a:t>2012</a:t>
            </a:r>
            <a:r>
              <a:rPr lang="en-US" dirty="0"/>
              <a:t> </a:t>
            </a:r>
            <a:r>
              <a:rPr lang="en-US" dirty="0" smtClean="0"/>
              <a:t>created </a:t>
            </a:r>
            <a:r>
              <a:rPr lang="en-US" dirty="0"/>
              <a:t>the </a:t>
            </a:r>
            <a:r>
              <a:rPr lang="en-US" b="1" dirty="0"/>
              <a:t>First Responder Network Authority</a:t>
            </a:r>
            <a:r>
              <a:rPr lang="en-US" dirty="0"/>
              <a:t> </a:t>
            </a:r>
            <a:r>
              <a:rPr lang="en-US" sz="2000" dirty="0"/>
              <a:t>(FirstNet)</a:t>
            </a:r>
            <a:r>
              <a:rPr lang="en-US" dirty="0" smtClean="0"/>
              <a:t> – </a:t>
            </a:r>
          </a:p>
          <a:p>
            <a:pPr lvl="1"/>
            <a:r>
              <a:rPr lang="en-US" dirty="0" smtClean="0"/>
              <a:t>An </a:t>
            </a:r>
            <a:r>
              <a:rPr lang="en-US" b="1" dirty="0"/>
              <a:t>independent authority </a:t>
            </a:r>
            <a:r>
              <a:rPr lang="en-US" dirty="0"/>
              <a:t>within the National Telecommunications and Information Administration</a:t>
            </a:r>
            <a:r>
              <a:rPr lang="en-US" sz="2000" dirty="0"/>
              <a:t> (NTIA)</a:t>
            </a:r>
            <a:r>
              <a:rPr lang="en-US" dirty="0" smtClean="0"/>
              <a:t> . . 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28700" y="2743201"/>
            <a:ext cx="6400800" cy="11429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/>
              <a:t/>
            </a:r>
            <a:br>
              <a:rPr lang="en-US" sz="1500" dirty="0"/>
            </a:br>
            <a:r>
              <a:rPr lang="en-US" sz="1800" dirty="0"/>
              <a:t/>
            </a:r>
            <a:br>
              <a:rPr lang="en-US" sz="1800" dirty="0"/>
            </a:br>
            <a:endParaRPr lang="en-US" sz="1200" b="1" dirty="0">
              <a:solidFill>
                <a:srgbClr val="070000"/>
              </a:solidFill>
              <a:effectLst>
                <a:outerShdw blurRad="50800" dist="50800" dir="5400000" algn="ctr" rotWithShape="0">
                  <a:schemeClr val="bg2"/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0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4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FirstNet</a:t>
            </a:r>
            <a:r>
              <a:rPr lang="en-US" dirty="0" smtClean="0"/>
              <a:t>? </a:t>
            </a:r>
            <a:r>
              <a:rPr lang="en-US" sz="2000" dirty="0" smtClean="0"/>
              <a:t>(Continued . . . )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FirstNet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Provides </a:t>
            </a:r>
            <a:r>
              <a:rPr lang="en-US" b="1" dirty="0"/>
              <a:t>emergency responders </a:t>
            </a:r>
            <a:r>
              <a:rPr lang="en-US" dirty="0"/>
              <a:t>with </a:t>
            </a:r>
            <a:r>
              <a:rPr lang="en-US" dirty="0" smtClean="0"/>
              <a:t>the </a:t>
            </a:r>
            <a:r>
              <a:rPr lang="en-US" b="1" dirty="0">
                <a:solidFill>
                  <a:srgbClr val="800000"/>
                </a:solidFill>
              </a:rPr>
              <a:t>first</a:t>
            </a:r>
            <a:r>
              <a:rPr lang="en-US" dirty="0"/>
              <a:t> nationwide, high-</a:t>
            </a:r>
            <a:r>
              <a:rPr lang="en-US" dirty="0" smtClean="0"/>
              <a:t>speed </a:t>
            </a:r>
            <a:r>
              <a:rPr lang="en-US" b="1" dirty="0"/>
              <a:t>broadband network </a:t>
            </a:r>
            <a:r>
              <a:rPr lang="en-US" sz="2600" b="1" dirty="0">
                <a:solidFill>
                  <a:srgbClr val="800000"/>
                </a:solidFill>
              </a:rPr>
              <a:t>dedicated to public </a:t>
            </a:r>
            <a:r>
              <a:rPr lang="en-US" sz="2600" b="1" dirty="0" smtClean="0">
                <a:solidFill>
                  <a:srgbClr val="800000"/>
                </a:solidFill>
              </a:rPr>
              <a:t>safety.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28700" y="2743201"/>
            <a:ext cx="6400800" cy="11429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/>
              <a:t/>
            </a:r>
            <a:br>
              <a:rPr lang="en-US" sz="1500" dirty="0"/>
            </a:br>
            <a:r>
              <a:rPr lang="en-US" sz="1800" dirty="0"/>
              <a:t/>
            </a:r>
            <a:br>
              <a:rPr lang="en-US" sz="1800" dirty="0"/>
            </a:br>
            <a:endParaRPr lang="en-US" sz="1200" b="1" dirty="0">
              <a:solidFill>
                <a:srgbClr val="070000"/>
              </a:solidFill>
              <a:effectLst>
                <a:outerShdw blurRad="50800" dist="50800" dir="5400000" algn="ctr" rotWithShape="0">
                  <a:schemeClr val="bg2"/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0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FirstNet?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emergencies, public safety personnel </a:t>
            </a:r>
            <a:r>
              <a:rPr lang="en-US" dirty="0" smtClean="0"/>
              <a:t>need:</a:t>
            </a:r>
          </a:p>
          <a:p>
            <a:pPr lvl="1"/>
            <a:r>
              <a:rPr lang="en-US" b="1" dirty="0" smtClean="0"/>
              <a:t>Access</a:t>
            </a:r>
            <a:r>
              <a:rPr lang="en-US" dirty="0" smtClean="0"/>
              <a:t> to a robust network.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Priority</a:t>
            </a:r>
            <a:r>
              <a:rPr lang="en-US" dirty="0" smtClean="0"/>
              <a:t> over civilian users.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21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FirstNet</a:t>
            </a:r>
            <a:r>
              <a:rPr lang="en-US" dirty="0" smtClean="0"/>
              <a:t> Focus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FirstNet is taking </a:t>
            </a:r>
            <a:r>
              <a:rPr lang="en-US" i="1" dirty="0"/>
              <a:t>all</a:t>
            </a:r>
            <a:r>
              <a:rPr lang="en-US" dirty="0"/>
              <a:t> actions necessary to ensure the </a:t>
            </a:r>
            <a:r>
              <a:rPr lang="en-US" b="1" dirty="0">
                <a:solidFill>
                  <a:srgbClr val="800000"/>
                </a:solidFill>
              </a:rPr>
              <a:t>building, </a:t>
            </a:r>
            <a:r>
              <a:rPr lang="en-US" b="1" dirty="0" smtClean="0">
                <a:solidFill>
                  <a:srgbClr val="800000"/>
                </a:solidFill>
              </a:rPr>
              <a:t>deployment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b="1" dirty="0">
                <a:solidFill>
                  <a:srgbClr val="800000"/>
                </a:solidFill>
              </a:rPr>
              <a:t>operation</a:t>
            </a:r>
            <a:r>
              <a:rPr lang="en-US" b="1" dirty="0">
                <a:solidFill>
                  <a:srgbClr val="C60202"/>
                </a:solidFill>
              </a:rPr>
              <a:t> </a:t>
            </a:r>
            <a:r>
              <a:rPr lang="en-US" dirty="0"/>
              <a:t>of the </a:t>
            </a:r>
            <a:r>
              <a:rPr lang="en-US" b="1" dirty="0"/>
              <a:t>Nationwide Public Safety Broadband Network </a:t>
            </a:r>
            <a:r>
              <a:rPr lang="en-US" sz="2000" b="1" dirty="0"/>
              <a:t>(NPSBN</a:t>
            </a:r>
            <a:r>
              <a:rPr lang="en-US" sz="2000" b="1" dirty="0" smtClean="0"/>
              <a:t>)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43000" y="2857501"/>
            <a:ext cx="6400800" cy="11429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/>
            </a:r>
            <a:br>
              <a:rPr lang="en-US" sz="1800" dirty="0"/>
            </a:br>
            <a:endParaRPr lang="en-US" sz="1200" b="1" dirty="0">
              <a:solidFill>
                <a:srgbClr val="070000"/>
              </a:solidFill>
              <a:effectLst>
                <a:outerShdw blurRad="50800" dist="50800" dir="5400000" algn="ctr" rotWithShape="0">
                  <a:schemeClr val="bg2"/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8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NPSBN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3154" y="2692400"/>
            <a:ext cx="7905919" cy="3286039"/>
          </a:xfrm>
        </p:spPr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planned </a:t>
            </a:r>
            <a:r>
              <a:rPr lang="en-US" b="1" dirty="0"/>
              <a:t>4G LTE </a:t>
            </a:r>
            <a:r>
              <a:rPr lang="en-US" dirty="0"/>
              <a:t>mobile data network for the</a:t>
            </a:r>
            <a:r>
              <a:rPr lang="en-US" dirty="0" smtClean="0"/>
              <a:t> Nations</a:t>
            </a:r>
            <a:r>
              <a:rPr lang="en-US" dirty="0"/>
              <a:t>' first responder community.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800000"/>
                </a:solidFill>
              </a:rPr>
              <a:t>Not</a:t>
            </a:r>
            <a:r>
              <a:rPr lang="en-US" b="1" dirty="0"/>
              <a:t> for public </a:t>
            </a:r>
            <a:r>
              <a:rPr lang="en-US" b="1" dirty="0" smtClean="0"/>
              <a:t>use.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 smtClean="0"/>
              <a:t>Located within </a:t>
            </a:r>
            <a:r>
              <a:rPr lang="en-US" b="1" dirty="0" smtClean="0"/>
              <a:t>Band </a:t>
            </a:r>
            <a:r>
              <a:rPr lang="en-US" b="1" dirty="0"/>
              <a:t>Class 14 </a:t>
            </a:r>
            <a:r>
              <a:rPr lang="en-US" sz="2000" b="1" dirty="0"/>
              <a:t>(700MHz</a:t>
            </a:r>
            <a:r>
              <a:rPr lang="en-US" sz="2000" b="1" dirty="0" smtClean="0"/>
              <a:t>)</a:t>
            </a:r>
            <a:r>
              <a:rPr lang="en-US" b="1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1" y="3383370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76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NPSBN </a:t>
            </a:r>
            <a:r>
              <a:rPr lang="en-US" sz="2000" dirty="0" smtClean="0"/>
              <a:t>(Continued . . . )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3154" y="3051442"/>
            <a:ext cx="7905919" cy="2926997"/>
          </a:xfrm>
        </p:spPr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b="1" dirty="0" err="1" smtClean="0"/>
              <a:t>FirstNet</a:t>
            </a:r>
            <a:r>
              <a:rPr lang="en-US" b="1" dirty="0" smtClean="0"/>
              <a:t> holds a </a:t>
            </a:r>
            <a:r>
              <a:rPr lang="en-US" b="1" dirty="0" smtClean="0">
                <a:solidFill>
                  <a:srgbClr val="800000"/>
                </a:solidFill>
              </a:rPr>
              <a:t>single license </a:t>
            </a:r>
            <a:r>
              <a:rPr lang="en-US" b="1" dirty="0" smtClean="0"/>
              <a:t>for operation of a public safety network in this band class.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C955-EDC8-C641-B7EE-09FB459102F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1" y="3383370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76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6239</TotalTime>
  <Words>1607</Words>
  <Application>Microsoft Macintosh PowerPoint</Application>
  <PresentationFormat>On-screen Show (4:3)</PresentationFormat>
  <Paragraphs>302</Paragraphs>
  <Slides>40</Slides>
  <Notes>16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Custom Design</vt:lpstr>
      <vt:lpstr>PowerPoint Presentation</vt:lpstr>
      <vt:lpstr>What is FirstNet?</vt:lpstr>
      <vt:lpstr>What is FirstNet? (Continued . . . )</vt:lpstr>
      <vt:lpstr>What is FirstNet? (Continued . . . )</vt:lpstr>
      <vt:lpstr>What is FirstNet? (Continued . . . )</vt:lpstr>
      <vt:lpstr>Why FirstNet?</vt:lpstr>
      <vt:lpstr>FirstNet Focus</vt:lpstr>
      <vt:lpstr>NPSBN</vt:lpstr>
      <vt:lpstr>NPSBN (Continued . . . )</vt:lpstr>
      <vt:lpstr>NPSBN (Continued . . . )</vt:lpstr>
      <vt:lpstr>NPSBN (Continued . . . )</vt:lpstr>
      <vt:lpstr>Funding</vt:lpstr>
      <vt:lpstr>Funding (Continued . . . )</vt:lpstr>
      <vt:lpstr>Funding (Continued . . . )</vt:lpstr>
      <vt:lpstr>Responsibilities of FirstNet by Law</vt:lpstr>
      <vt:lpstr>Louisiana FirstNet/SLIGP Structure</vt:lpstr>
      <vt:lpstr>Louisiana FirstNet/SLIGP Structure (Continued . . . )</vt:lpstr>
      <vt:lpstr>Louisiana FirstNet/SLIGP Structure (Continued . . . )</vt:lpstr>
      <vt:lpstr>Louisiana FirstNet/SLIGP Staffing (Continued . . . )</vt:lpstr>
      <vt:lpstr>Outreach</vt:lpstr>
      <vt:lpstr>Data Collection</vt:lpstr>
      <vt:lpstr>Survey </vt:lpstr>
      <vt:lpstr>Survey</vt:lpstr>
      <vt:lpstr>Technical Data Collection </vt:lpstr>
      <vt:lpstr>Technical Data Collection (Continued . . . )</vt:lpstr>
      <vt:lpstr>PowerPoint Presentation</vt:lpstr>
      <vt:lpstr>PowerPoint Presentation</vt:lpstr>
      <vt:lpstr>Opting Out: State Plan</vt:lpstr>
      <vt:lpstr>Licensing FirstNet Spectrum</vt:lpstr>
      <vt:lpstr>Licensing FirstNet Spectrum (Continued . . . )</vt:lpstr>
      <vt:lpstr>PowerPoint Presentation</vt:lpstr>
      <vt:lpstr>PowerPoint Presentation</vt:lpstr>
      <vt:lpstr>PowerPoint Presentation</vt:lpstr>
      <vt:lpstr>Initial FirstNet Consultation</vt:lpstr>
      <vt:lpstr>Initial FirstNet Consultation (Continued . . . )</vt:lpstr>
      <vt:lpstr>Initial Consultation with FirstNet:  State and Local Planning Consultation Topics</vt:lpstr>
      <vt:lpstr>Initial FirstNet Consultation (Continued . . . )</vt:lpstr>
      <vt:lpstr>Initial FirstNet Consultation (Continued . . . )</vt:lpstr>
      <vt:lpstr>Contact LAFirstNet</vt:lpstr>
      <vt:lpstr>Questions?</vt:lpstr>
    </vt:vector>
  </TitlesOfParts>
  <Company>Sides &amp;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Media</dc:creator>
  <cp:lastModifiedBy>Donny Gallagher</cp:lastModifiedBy>
  <cp:revision>438</cp:revision>
  <cp:lastPrinted>2015-04-07T14:34:42Z</cp:lastPrinted>
  <dcterms:created xsi:type="dcterms:W3CDTF">2015-03-28T23:29:58Z</dcterms:created>
  <dcterms:modified xsi:type="dcterms:W3CDTF">2015-04-07T14:34:43Z</dcterms:modified>
</cp:coreProperties>
</file>